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81" r:id="rId2"/>
    <p:sldId id="257" r:id="rId3"/>
    <p:sldId id="277" r:id="rId4"/>
    <p:sldId id="278" r:id="rId5"/>
    <p:sldId id="280" r:id="rId6"/>
    <p:sldId id="292" r:id="rId7"/>
    <p:sldId id="279" r:id="rId8"/>
    <p:sldId id="282" r:id="rId9"/>
    <p:sldId id="289" r:id="rId10"/>
    <p:sldId id="290" r:id="rId11"/>
    <p:sldId id="291" r:id="rId12"/>
    <p:sldId id="283" r:id="rId13"/>
    <p:sldId id="287" r:id="rId14"/>
    <p:sldId id="285" r:id="rId15"/>
    <p:sldId id="28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1" autoAdjust="0"/>
    <p:restoredTop sz="85809" autoAdjust="0"/>
  </p:normalViewPr>
  <p:slideViewPr>
    <p:cSldViewPr snapToGrid="0">
      <p:cViewPr varScale="1">
        <p:scale>
          <a:sx n="137" d="100"/>
          <a:sy n="137" d="100"/>
        </p:scale>
        <p:origin x="15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1/25/20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‹Nr.›</a:t>
            </a:fld>
            <a:endParaRPr lang="en-US" dirty="0"/>
          </a:p>
        </p:txBody>
      </p:sp>
    </p:spTree>
    <p:extLst>
      <p:ext uri="{BB962C8B-B14F-4D97-AF65-F5344CB8AC3E}">
        <p14:creationId xmlns:p14="http://schemas.microsoft.com/office/powerpoint/2010/main" val="989760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0746DE6-3336-457D-A091-FA20AC1C536E}" type="slidenum">
              <a:rPr lang="en-US" smtClean="0"/>
              <a:t>2</a:t>
            </a:fld>
            <a:endParaRPr lang="en-US" dirty="0"/>
          </a:p>
        </p:txBody>
      </p:sp>
    </p:spTree>
    <p:extLst>
      <p:ext uri="{BB962C8B-B14F-4D97-AF65-F5344CB8AC3E}">
        <p14:creationId xmlns:p14="http://schemas.microsoft.com/office/powerpoint/2010/main" val="404602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0746DE6-3336-457D-A091-FA20AC1C536E}" type="slidenum">
              <a:rPr lang="en-US" smtClean="0"/>
              <a:t>5</a:t>
            </a:fld>
            <a:endParaRPr lang="en-US" dirty="0"/>
          </a:p>
        </p:txBody>
      </p:sp>
    </p:spTree>
    <p:extLst>
      <p:ext uri="{BB962C8B-B14F-4D97-AF65-F5344CB8AC3E}">
        <p14:creationId xmlns:p14="http://schemas.microsoft.com/office/powerpoint/2010/main" val="162585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de-DE"/>
              <a:t>Mastertitelformat bearbeiten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058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59693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de-DE"/>
              <a:t>Mastertitelformat bearbeiten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‹Nr.›</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7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169194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de-DE"/>
              <a:t>Mastertitelformat bearbeiten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A61015F-7CC6-4D0A-9D87-873EA4C304CC}" type="datetimeFigureOut">
              <a:rPr lang="en-US"/>
              <a:t>1/25/20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12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de-DE"/>
              <a:t>Mastertitelformat bearbeiten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a:t>1/25/20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65141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24128" y="2967788"/>
            <a:ext cx="4754880" cy="33415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e-DE"/>
              <a:t>Mastertextformat bearbeiten</a:t>
            </a:r>
          </a:p>
        </p:txBody>
      </p:sp>
      <p:sp>
        <p:nvSpPr>
          <p:cNvPr id="6" name="Content Placeholder 5"/>
          <p:cNvSpPr>
            <a:spLocks noGrp="1"/>
          </p:cNvSpPr>
          <p:nvPr>
            <p:ph sz="quarter" idx="4"/>
          </p:nvPr>
        </p:nvSpPr>
        <p:spPr>
          <a:xfrm>
            <a:off x="5990888" y="2967788"/>
            <a:ext cx="4754880" cy="334157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a:t>1/25/20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58234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a:t>1/25/20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58987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a:t>1/25/20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27005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de-DE"/>
              <a:t>Mastertitelformat bearbeiten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05C68B11-C5A8-448C-8CE9-B1A273C79CFC}" type="datetimeFigureOut">
              <a:rPr lang="en-US"/>
              <a:t>1/25/20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a:t>‹Nr.›</a:t>
            </a:fld>
            <a:endParaRPr lang="en-US" dirty="0"/>
          </a:p>
        </p:txBody>
      </p:sp>
    </p:spTree>
    <p:extLst>
      <p:ext uri="{BB962C8B-B14F-4D97-AF65-F5344CB8AC3E}">
        <p14:creationId xmlns:p14="http://schemas.microsoft.com/office/powerpoint/2010/main" val="51501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de-DE"/>
              <a:t>Mastertitelformat bearbeiten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7616CA0-919D-4A49-9C8A-62FDFB3A5183}" type="datetimeFigureOut">
              <a:rPr lang="en-US"/>
              <a:t>1/25/20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a:t>‹Nr.›</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570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1/25/20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‹Nr.›</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0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4AAC4-C4A1-D244-9494-C1ACDFD1FFD4}"/>
              </a:ext>
            </a:extLst>
          </p:cNvPr>
          <p:cNvSpPr txBox="1">
            <a:spLocks/>
          </p:cNvSpPr>
          <p:nvPr/>
        </p:nvSpPr>
        <p:spPr>
          <a:xfrm>
            <a:off x="1012723" y="686346"/>
            <a:ext cx="7728154" cy="2341989"/>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cap="none" dirty="0">
                <a:solidFill>
                  <a:schemeClr val="accent5"/>
                </a:solidFill>
              </a:rPr>
              <a:t>Beantragung von LEADER-Mitteln durch die ev. Kirchengemeinde Cadenberge</a:t>
            </a:r>
          </a:p>
        </p:txBody>
      </p:sp>
      <p:pic>
        <p:nvPicPr>
          <p:cNvPr id="8" name="Grafik 7" descr="Ein Bild, das Zeichnung, Schild enthält.&#10;&#10;Automatisch generierte Beschreibung">
            <a:extLst>
              <a:ext uri="{FF2B5EF4-FFF2-40B4-BE49-F238E27FC236}">
                <a16:creationId xmlns:a16="http://schemas.microsoft.com/office/drawing/2014/main" id="{2D65F3A0-15B1-0E4E-A6A4-D7FBBB1E91D7}"/>
              </a:ext>
            </a:extLst>
          </p:cNvPr>
          <p:cNvPicPr>
            <a:picLocks noChangeAspect="1"/>
          </p:cNvPicPr>
          <p:nvPr/>
        </p:nvPicPr>
        <p:blipFill>
          <a:blip r:embed="rId2"/>
          <a:stretch>
            <a:fillRect/>
          </a:stretch>
        </p:blipFill>
        <p:spPr>
          <a:xfrm>
            <a:off x="9756877" y="938162"/>
            <a:ext cx="1422400" cy="1422400"/>
          </a:xfrm>
          <a:prstGeom prst="rect">
            <a:avLst/>
          </a:prstGeom>
        </p:spPr>
      </p:pic>
      <p:sp>
        <p:nvSpPr>
          <p:cNvPr id="9" name="Title 1">
            <a:extLst>
              <a:ext uri="{FF2B5EF4-FFF2-40B4-BE49-F238E27FC236}">
                <a16:creationId xmlns:a16="http://schemas.microsoft.com/office/drawing/2014/main" id="{F44C015E-B264-EA4C-B47A-E2DB671A1FEB}"/>
              </a:ext>
            </a:extLst>
          </p:cNvPr>
          <p:cNvSpPr txBox="1">
            <a:spLocks/>
          </p:cNvSpPr>
          <p:nvPr/>
        </p:nvSpPr>
        <p:spPr>
          <a:xfrm>
            <a:off x="1818968" y="4289870"/>
            <a:ext cx="7728154" cy="842570"/>
          </a:xfrm>
          <a:prstGeom prst="rect">
            <a:avLst/>
          </a:prstGeom>
        </p:spPr>
        <p:txBody>
          <a:bodyP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US" cap="none" dirty="0">
                <a:solidFill>
                  <a:srgbClr val="0070C0"/>
                </a:solidFill>
              </a:rPr>
              <a:t>Winter 2020</a:t>
            </a:r>
          </a:p>
        </p:txBody>
      </p:sp>
    </p:spTree>
    <p:extLst>
      <p:ext uri="{BB962C8B-B14F-4D97-AF65-F5344CB8AC3E}">
        <p14:creationId xmlns:p14="http://schemas.microsoft.com/office/powerpoint/2010/main" val="598523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Zeitung, Foto, Tisch enthält.&#10;&#10;Automatisch generierte Beschreibung">
            <a:extLst>
              <a:ext uri="{FF2B5EF4-FFF2-40B4-BE49-F238E27FC236}">
                <a16:creationId xmlns:a16="http://schemas.microsoft.com/office/drawing/2014/main" id="{A3029441-4F96-1C4A-84AD-B5E7001DDC35}"/>
              </a:ext>
            </a:extLst>
          </p:cNvPr>
          <p:cNvPicPr>
            <a:picLocks noChangeAspect="1"/>
          </p:cNvPicPr>
          <p:nvPr/>
        </p:nvPicPr>
        <p:blipFill>
          <a:blip r:embed="rId2"/>
          <a:stretch>
            <a:fillRect/>
          </a:stretch>
        </p:blipFill>
        <p:spPr>
          <a:xfrm>
            <a:off x="2658162" y="0"/>
            <a:ext cx="6875675" cy="6858000"/>
          </a:xfrm>
          <a:prstGeom prst="rect">
            <a:avLst/>
          </a:prstGeom>
        </p:spPr>
      </p:pic>
    </p:spTree>
    <p:extLst>
      <p:ext uri="{BB962C8B-B14F-4D97-AF65-F5344CB8AC3E}">
        <p14:creationId xmlns:p14="http://schemas.microsoft.com/office/powerpoint/2010/main" val="328218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Person, drinnen, spielend, Raum enthält.&#10;&#10;Automatisch generierte Beschreibung">
            <a:extLst>
              <a:ext uri="{FF2B5EF4-FFF2-40B4-BE49-F238E27FC236}">
                <a16:creationId xmlns:a16="http://schemas.microsoft.com/office/drawing/2014/main" id="{24F1BFB8-5BA4-CA40-9879-7CC2216494F0}"/>
              </a:ext>
            </a:extLst>
          </p:cNvPr>
          <p:cNvPicPr>
            <a:picLocks noChangeAspect="1"/>
          </p:cNvPicPr>
          <p:nvPr/>
        </p:nvPicPr>
        <p:blipFill>
          <a:blip r:embed="rId2"/>
          <a:stretch>
            <a:fillRect/>
          </a:stretch>
        </p:blipFill>
        <p:spPr>
          <a:xfrm>
            <a:off x="782818" y="0"/>
            <a:ext cx="10287000" cy="6858000"/>
          </a:xfrm>
          <a:prstGeom prst="rect">
            <a:avLst/>
          </a:prstGeom>
        </p:spPr>
      </p:pic>
      <p:pic>
        <p:nvPicPr>
          <p:cNvPr id="10" name="Grafik 9" descr="Ein Bild, das Person, Fenster, drinnen, Frau enthält.&#10;&#10;Automatisch generierte Beschreibung">
            <a:extLst>
              <a:ext uri="{FF2B5EF4-FFF2-40B4-BE49-F238E27FC236}">
                <a16:creationId xmlns:a16="http://schemas.microsoft.com/office/drawing/2014/main" id="{DB79B45B-912E-2E4F-ACC2-4E56B2B2B562}"/>
              </a:ext>
            </a:extLst>
          </p:cNvPr>
          <p:cNvPicPr>
            <a:picLocks noChangeAspect="1"/>
          </p:cNvPicPr>
          <p:nvPr/>
        </p:nvPicPr>
        <p:blipFill>
          <a:blip r:embed="rId3"/>
          <a:stretch>
            <a:fillRect/>
          </a:stretch>
        </p:blipFill>
        <p:spPr>
          <a:xfrm>
            <a:off x="782818" y="0"/>
            <a:ext cx="10287000" cy="6858000"/>
          </a:xfrm>
          <a:prstGeom prst="rect">
            <a:avLst/>
          </a:prstGeom>
        </p:spPr>
      </p:pic>
      <p:pic>
        <p:nvPicPr>
          <p:cNvPr id="12" name="Grafik 11" descr="Ein Bild, das drinnen, Person, Tisch, Mann enthält.&#10;&#10;Automatisch generierte Beschreibung">
            <a:extLst>
              <a:ext uri="{FF2B5EF4-FFF2-40B4-BE49-F238E27FC236}">
                <a16:creationId xmlns:a16="http://schemas.microsoft.com/office/drawing/2014/main" id="{3FE7FE2A-C15C-4C4F-B7D5-D9FEA243FA4E}"/>
              </a:ext>
            </a:extLst>
          </p:cNvPr>
          <p:cNvPicPr>
            <a:picLocks noChangeAspect="1"/>
          </p:cNvPicPr>
          <p:nvPr/>
        </p:nvPicPr>
        <p:blipFill>
          <a:blip r:embed="rId4"/>
          <a:stretch>
            <a:fillRect/>
          </a:stretch>
        </p:blipFill>
        <p:spPr>
          <a:xfrm>
            <a:off x="909818" y="0"/>
            <a:ext cx="10160000" cy="5715000"/>
          </a:xfrm>
          <a:prstGeom prst="rect">
            <a:avLst/>
          </a:prstGeom>
        </p:spPr>
      </p:pic>
      <p:pic>
        <p:nvPicPr>
          <p:cNvPr id="14" name="Grafik 13" descr="Ein Bild, das Person, drinnen, Essen, stehend enthält.&#10;&#10;Automatisch generierte Beschreibung">
            <a:extLst>
              <a:ext uri="{FF2B5EF4-FFF2-40B4-BE49-F238E27FC236}">
                <a16:creationId xmlns:a16="http://schemas.microsoft.com/office/drawing/2014/main" id="{50335E42-D6ED-4D4A-B488-0545EA92A11C}"/>
              </a:ext>
            </a:extLst>
          </p:cNvPr>
          <p:cNvPicPr>
            <a:picLocks noChangeAspect="1"/>
          </p:cNvPicPr>
          <p:nvPr/>
        </p:nvPicPr>
        <p:blipFill>
          <a:blip r:embed="rId5"/>
          <a:stretch>
            <a:fillRect/>
          </a:stretch>
        </p:blipFill>
        <p:spPr>
          <a:xfrm>
            <a:off x="1059818" y="150000"/>
            <a:ext cx="10160000" cy="5715000"/>
          </a:xfrm>
          <a:prstGeom prst="rect">
            <a:avLst/>
          </a:prstGeom>
        </p:spPr>
      </p:pic>
    </p:spTree>
    <p:extLst>
      <p:ext uri="{BB962C8B-B14F-4D97-AF65-F5344CB8AC3E}">
        <p14:creationId xmlns:p14="http://schemas.microsoft.com/office/powerpoint/2010/main" val="373598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6A98BE2-D16B-E24A-B48D-C43B1B365096}"/>
              </a:ext>
            </a:extLst>
          </p:cNvPr>
          <p:cNvSpPr txBox="1">
            <a:spLocks/>
          </p:cNvSpPr>
          <p:nvPr/>
        </p:nvSpPr>
        <p:spPr>
          <a:xfrm>
            <a:off x="1495368" y="742559"/>
            <a:ext cx="9398773" cy="5776227"/>
          </a:xfrm>
          <a:prstGeom prst="rect">
            <a:avLst/>
          </a:prstGeom>
          <a:ln w="57150">
            <a:noFill/>
          </a:ln>
        </p:spPr>
        <p:txBody>
          <a:bodyPr vert="horz" lIns="91440" tIns="45720" rIns="91440" bIns="45720" numCol="1" rtlCol="0" anchor="t">
            <a:normAutofit/>
          </a:bodyPr>
          <a:lstStyle/>
          <a:p>
            <a:pPr indent="0" algn="ctr">
              <a:lnSpc>
                <a:spcPct val="150000"/>
              </a:lnSpc>
              <a:buFont typeface="Arial" panose="020B0604020202020204" pitchFamily="34" charset="0"/>
              <a:buNone/>
            </a:pPr>
            <a:r>
              <a:rPr lang="de-DE" sz="17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Einweihung des Denkmals</a:t>
            </a: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r>
              <a:rPr lang="de-DE" sz="1500" dirty="0">
                <a:latin typeface="Helvetica Neue Light" panose="020B0402040204020203" pitchFamily="34" charset="0"/>
                <a:ea typeface="Helvetica Neue" panose="020B0502040204020203" pitchFamily="34" charset="0"/>
                <a:cs typeface="Helvetica Neue Light" panose="020B0402040204020203" pitchFamily="34" charset="0"/>
              </a:rPr>
              <a:t>Mit einem gesonderten Gottesdienst soll das Denkmal kirchlich eingeweiht werden.</a:t>
            </a:r>
          </a:p>
          <a:p>
            <a:pPr marL="285750" indent="-285750">
              <a:lnSpc>
                <a:spcPct val="150000"/>
              </a:lnSpc>
              <a:spcBef>
                <a:spcPts val="0"/>
              </a:spcBef>
              <a:buFont typeface="Arial" panose="020B0604020202020204" pitchFamily="34" charset="0"/>
              <a:buChar char="•"/>
            </a:pPr>
            <a:r>
              <a:rPr lang="de-DE" sz="1500" dirty="0">
                <a:latin typeface="Helvetica Neue Light" panose="020B0402040204020203" pitchFamily="34" charset="0"/>
                <a:ea typeface="Helvetica Neue" panose="020B0502040204020203" pitchFamily="34" charset="0"/>
                <a:cs typeface="Helvetica Neue Light" panose="020B0402040204020203" pitchFamily="34" charset="0"/>
              </a:rPr>
              <a:t>An den Gottesdienst wird sich eine offizielle Einweihung anschließen</a:t>
            </a:r>
          </a:p>
          <a:p>
            <a:pPr>
              <a:lnSpc>
                <a:spcPct val="150000"/>
              </a:lnSpc>
              <a:spcBef>
                <a:spcPts val="0"/>
              </a:spcBef>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algn="ctr">
              <a:lnSpc>
                <a:spcPct val="150000"/>
              </a:lnSpc>
            </a:pPr>
            <a:r>
              <a:rPr lang="de-DE" sz="22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Finanzierung</a:t>
            </a:r>
          </a:p>
          <a:p>
            <a:pPr marL="285750" indent="-285750">
              <a:lnSpc>
                <a:spcPct val="150000"/>
              </a:lnSpc>
              <a:spcBef>
                <a:spcPts val="0"/>
              </a:spcBef>
              <a:buFont typeface="Arial" panose="020B0604020202020204" pitchFamily="34" charset="0"/>
              <a:buChar char="•"/>
            </a:pPr>
            <a:endParaRPr lang="de-DE" sz="900" dirty="0">
              <a:latin typeface="Helvetica Neue Light" panose="020B0402040204020203" pitchFamily="34" charset="0"/>
              <a:ea typeface="Helvetica Neue" panose="020B0502040204020203" pitchFamily="34" charset="0"/>
              <a:cs typeface="Helvetica Neue Light" panose="020B0402040204020203" pitchFamily="34" charset="0"/>
            </a:endParaRPr>
          </a:p>
          <a:p>
            <a:pPr algn="ctr">
              <a:lnSpc>
                <a:spcPct val="150000"/>
              </a:lnSpc>
              <a:spcBef>
                <a:spcPts val="0"/>
              </a:spcBef>
            </a:pPr>
            <a:r>
              <a:rPr lang="de-DE" sz="16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Es ist uns mit der Zeit erst immer deutlicher geworden</a:t>
            </a:r>
          </a:p>
          <a:p>
            <a:pPr algn="ctr">
              <a:lnSpc>
                <a:spcPct val="150000"/>
              </a:lnSpc>
              <a:spcBef>
                <a:spcPts val="0"/>
              </a:spcBef>
            </a:pPr>
            <a:endParaRPr lang="de-DE" sz="14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Dass unser ursprünglich angenommener Kostenaufwand doch erheblich höher liegen wird, als wir zunächst dachten</a:t>
            </a:r>
          </a:p>
          <a:p>
            <a:pPr marL="285750" indent="-285750">
              <a:lnSpc>
                <a:spcPct val="150000"/>
              </a:lnSpc>
              <a:buFont typeface="Arial" panose="020B0604020202020204" pitchFamily="34" charset="0"/>
              <a:buChar char="•"/>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Wir gehen jetzt davon aus, dass wir mit Kosten von über 7500,– € am Ende rechnen müssen</a:t>
            </a:r>
          </a:p>
          <a:p>
            <a:pPr marL="285750" indent="-285750">
              <a:lnSpc>
                <a:spcPct val="150000"/>
              </a:lnSpc>
              <a:spcBef>
                <a:spcPts val="0"/>
              </a:spcBef>
              <a:buFont typeface="Arial" panose="020B0604020202020204" pitchFamily="34" charset="0"/>
              <a:buChar char="•"/>
            </a:pPr>
            <a:r>
              <a:rPr lang="de-DE" sz="1500" dirty="0">
                <a:latin typeface="Helvetica Neue Light" panose="020B0402040204020203" pitchFamily="34" charset="0"/>
                <a:ea typeface="Helvetica Neue" panose="020B0502040204020203" pitchFamily="34" charset="0"/>
                <a:cs typeface="Helvetica Neue Light" panose="020B0402040204020203" pitchFamily="34" charset="0"/>
              </a:rPr>
              <a:t>Die Kulturstiftung der Elbe-Weser Sparkassen hat uns auf unseren Antrag 2000,-- Euro zur Unterstützung bewilligt</a:t>
            </a:r>
          </a:p>
          <a:p>
            <a:pPr marL="285750" indent="-285750">
              <a:lnSpc>
                <a:spcPct val="150000"/>
              </a:lnSpc>
              <a:spcBef>
                <a:spcPts val="0"/>
              </a:spcBef>
              <a:buFont typeface="Arial" panose="020B0604020202020204" pitchFamily="34" charset="0"/>
              <a:buChar char="•"/>
            </a:pPr>
            <a:r>
              <a:rPr lang="de-DE" sz="1500" dirty="0">
                <a:latin typeface="Helvetica Neue Light" panose="020B0402040204020203" pitchFamily="34" charset="0"/>
                <a:ea typeface="Helvetica Neue" panose="020B0502040204020203" pitchFamily="34" charset="0"/>
                <a:cs typeface="Helvetica Neue Light" panose="020B0402040204020203" pitchFamily="34" charset="0"/>
              </a:rPr>
              <a:t>Bewohner*Innen aus unserem Sozialraum haben bisher (Stand: 1.2.2020)  970,-- Euro gespendet.</a:t>
            </a:r>
          </a:p>
          <a:p>
            <a:pPr marL="285750" indent="-285750">
              <a:lnSpc>
                <a:spcPct val="150000"/>
              </a:lnSpc>
              <a:spcBef>
                <a:spcPts val="0"/>
              </a:spcBef>
              <a:buFont typeface="Arial" panose="020B0604020202020204" pitchFamily="34" charset="0"/>
              <a:buChar char="•"/>
            </a:pPr>
            <a:r>
              <a:rPr lang="de-DE" sz="1500" dirty="0">
                <a:latin typeface="Helvetica Neue Light" panose="020B0402040204020203" pitchFamily="34" charset="0"/>
                <a:ea typeface="Helvetica Neue" panose="020B0502040204020203" pitchFamily="34" charset="0"/>
                <a:cs typeface="Helvetica Neue Light" panose="020B0402040204020203" pitchFamily="34" charset="0"/>
              </a:rPr>
              <a:t>Es bleiben somit 4530,--€ offen, hier wären dann auch die Kosten des Einweihungsgottesdienstes / </a:t>
            </a:r>
            <a:r>
              <a:rPr lang="de-DE" sz="1500">
                <a:latin typeface="Helvetica Neue Light" panose="020B0402040204020203" pitchFamily="34" charset="0"/>
                <a:ea typeface="Helvetica Neue" panose="020B0502040204020203" pitchFamily="34" charset="0"/>
                <a:cs typeface="Helvetica Neue Light" panose="020B0402040204020203" pitchFamily="34" charset="0"/>
              </a:rPr>
              <a:t>Einweihungsfestes eingeschlossen</a:t>
            </a:r>
            <a:endParaRPr lang="de-DE" sz="15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a:lnSpc>
                <a:spcPct val="150000"/>
              </a:lnSpc>
              <a:spcBef>
                <a:spcPts val="0"/>
              </a:spcBef>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p:txBody>
      </p:sp>
    </p:spTree>
    <p:extLst>
      <p:ext uri="{BB962C8B-B14F-4D97-AF65-F5344CB8AC3E}">
        <p14:creationId xmlns:p14="http://schemas.microsoft.com/office/powerpoint/2010/main" val="39353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1000"/>
                                        <p:tgtEl>
                                          <p:spTgt spid="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linds(horizontal)">
                                      <p:cBhvr>
                                        <p:cTn id="10" dur="500"/>
                                        <p:tgtEl>
                                          <p:spTgt spid="2">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linds(horizontal)">
                                      <p:cBhvr>
                                        <p:cTn id="13" dur="500"/>
                                        <p:tgtEl>
                                          <p:spTgt spid="2">
                                            <p:txEl>
                                              <p:pRg st="3" end="3"/>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linds(horizontal)">
                                      <p:cBhvr>
                                        <p:cTn id="16" dur="1000"/>
                                        <p:tgtEl>
                                          <p:spTgt spid="2">
                                            <p:txEl>
                                              <p:pRg st="5" end="5"/>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blinds(horizontal)">
                                      <p:cBhvr>
                                        <p:cTn id="19" dur="1000"/>
                                        <p:tgtEl>
                                          <p:spTgt spid="2">
                                            <p:txEl>
                                              <p:pRg st="7" end="7"/>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1000"/>
                                        <p:tgtEl>
                                          <p:spTgt spid="2">
                                            <p:txEl>
                                              <p:pRg st="9" end="9"/>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blinds(horizontal)">
                                      <p:cBhvr>
                                        <p:cTn id="25" dur="1000"/>
                                        <p:tgtEl>
                                          <p:spTgt spid="2">
                                            <p:txEl>
                                              <p:pRg st="10" end="10"/>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blinds(horizontal)">
                                      <p:cBhvr>
                                        <p:cTn id="28" dur="1000"/>
                                        <p:tgtEl>
                                          <p:spTgt spid="2">
                                            <p:txEl>
                                              <p:pRg st="11" end="11"/>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animEffect transition="in" filter="blinds(horizontal)">
                                      <p:cBhvr>
                                        <p:cTn id="31" dur="1000"/>
                                        <p:tgtEl>
                                          <p:spTgt spid="2">
                                            <p:txEl>
                                              <p:pRg st="12" end="12"/>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
                                            <p:txEl>
                                              <p:pRg st="13" end="13"/>
                                            </p:txEl>
                                          </p:spTgt>
                                        </p:tgtEl>
                                        <p:attrNameLst>
                                          <p:attrName>style.visibility</p:attrName>
                                        </p:attrNameLst>
                                      </p:cBhvr>
                                      <p:to>
                                        <p:strVal val="visible"/>
                                      </p:to>
                                    </p:set>
                                    <p:animEffect transition="in" filter="blinds(horizontal)">
                                      <p:cBhvr>
                                        <p:cTn id="34" dur="10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8A026E7-47CC-6749-9FD7-F8A7ED75DD97}"/>
              </a:ext>
            </a:extLst>
          </p:cNvPr>
          <p:cNvSpPr/>
          <p:nvPr/>
        </p:nvSpPr>
        <p:spPr>
          <a:xfrm>
            <a:off x="2813980" y="2383675"/>
            <a:ext cx="6564040" cy="1754326"/>
          </a:xfrm>
          <a:prstGeom prst="rect">
            <a:avLst/>
          </a:prstGeom>
          <a:solidFill>
            <a:schemeClr val="accent5">
              <a:lumMod val="40000"/>
              <a:lumOff val="60000"/>
            </a:schemeClr>
          </a:solid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5400" b="1" dirty="0">
                <a:ln/>
              </a:rPr>
              <a:t>Wir bitten Sie sehr </a:t>
            </a:r>
          </a:p>
          <a:p>
            <a:pPr algn="ctr"/>
            <a:r>
              <a:rPr lang="de-DE" sz="5400" b="1" dirty="0">
                <a:ln/>
              </a:rPr>
              <a:t>um Ihre Unterstützung</a:t>
            </a:r>
          </a:p>
        </p:txBody>
      </p:sp>
    </p:spTree>
    <p:extLst>
      <p:ext uri="{BB962C8B-B14F-4D97-AF65-F5344CB8AC3E}">
        <p14:creationId xmlns:p14="http://schemas.microsoft.com/office/powerpoint/2010/main" val="30463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repeatCount="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B291E97-A00D-5944-8546-C62609C6299B}"/>
              </a:ext>
            </a:extLst>
          </p:cNvPr>
          <p:cNvSpPr/>
          <p:nvPr/>
        </p:nvSpPr>
        <p:spPr>
          <a:xfrm>
            <a:off x="793368" y="2616340"/>
            <a:ext cx="1086868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5400" b="1" dirty="0">
                <a:ln/>
                <a:solidFill>
                  <a:schemeClr val="accent4"/>
                </a:solidFill>
              </a:rPr>
              <a:t>Vielen Dank für Ihre Aufmerksamkeit</a:t>
            </a:r>
          </a:p>
        </p:txBody>
      </p:sp>
    </p:spTree>
    <p:extLst>
      <p:ext uri="{BB962C8B-B14F-4D97-AF65-F5344CB8AC3E}">
        <p14:creationId xmlns:p14="http://schemas.microsoft.com/office/powerpoint/2010/main" val="26640356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06B6E77-3849-5045-A12E-75947AA74319}"/>
              </a:ext>
            </a:extLst>
          </p:cNvPr>
          <p:cNvSpPr/>
          <p:nvPr/>
        </p:nvSpPr>
        <p:spPr>
          <a:xfrm>
            <a:off x="2628512" y="2136338"/>
            <a:ext cx="7011599" cy="2585323"/>
          </a:xfrm>
          <a:prstGeom prst="rect">
            <a:avLst/>
          </a:prstGeom>
          <a:noFill/>
        </p:spPr>
        <p:txBody>
          <a:bodyPr wrap="square" lIns="91440" tIns="45720" rIns="91440" bIns="45720">
            <a:spAutoFit/>
          </a:bodyPr>
          <a:lstStyle/>
          <a:p>
            <a:pPr algn="ctr"/>
            <a:r>
              <a:rPr lang="de-DE" sz="5400" dirty="0">
                <a:ln w="0"/>
                <a:solidFill>
                  <a:schemeClr val="accent1"/>
                </a:solidFill>
                <a:effectLst>
                  <a:outerShdw blurRad="38100" dist="25400" dir="5400000" algn="ctr" rotWithShape="0">
                    <a:srgbClr val="6E747A">
                      <a:alpha val="43000"/>
                    </a:srgbClr>
                  </a:outerShdw>
                </a:effectLst>
              </a:rPr>
              <a:t>Für etwaige Fragen</a:t>
            </a:r>
          </a:p>
          <a:p>
            <a:pPr algn="ctr"/>
            <a:r>
              <a:rPr lang="de-DE" sz="5400" dirty="0">
                <a:ln w="0"/>
                <a:solidFill>
                  <a:schemeClr val="accent1"/>
                </a:solidFill>
                <a:effectLst>
                  <a:outerShdw blurRad="38100" dist="25400" dir="5400000" algn="ctr" rotWithShape="0">
                    <a:srgbClr val="6E747A">
                      <a:alpha val="43000"/>
                    </a:srgbClr>
                  </a:outerShdw>
                </a:effectLst>
              </a:rPr>
              <a:t>stehen wir hier </a:t>
            </a:r>
          </a:p>
          <a:p>
            <a:pPr algn="ctr"/>
            <a:r>
              <a:rPr lang="de-DE" sz="5400" dirty="0">
                <a:ln w="0"/>
                <a:solidFill>
                  <a:schemeClr val="accent1"/>
                </a:solidFill>
                <a:effectLst>
                  <a:outerShdw blurRad="38100" dist="25400" dir="5400000" algn="ctr" rotWithShape="0">
                    <a:srgbClr val="6E747A">
                      <a:alpha val="43000"/>
                    </a:srgbClr>
                  </a:outerShdw>
                </a:effectLst>
              </a:rPr>
              <a:t>gern zur Verfügung </a:t>
            </a:r>
          </a:p>
        </p:txBody>
      </p:sp>
    </p:spTree>
    <p:extLst>
      <p:ext uri="{BB962C8B-B14F-4D97-AF65-F5344CB8AC3E}">
        <p14:creationId xmlns:p14="http://schemas.microsoft.com/office/powerpoint/2010/main" val="187996731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0" fill="hold"/>
                                        <p:tgtEl>
                                          <p:spTgt spid="4"/>
                                        </p:tgtEl>
                                        <p:attrNameLst>
                                          <p:attrName>ppt_x</p:attrName>
                                        </p:attrNameLst>
                                      </p:cBhvr>
                                      <p:tavLst>
                                        <p:tav tm="0">
                                          <p:val>
                                            <p:strVal val="#ppt_x"/>
                                          </p:val>
                                        </p:tav>
                                        <p:tav tm="100000">
                                          <p:val>
                                            <p:strVal val="#ppt_x"/>
                                          </p:val>
                                        </p:tav>
                                      </p:tavLst>
                                    </p:anim>
                                    <p:anim calcmode="lin" valueType="num">
                                      <p:cBhvr>
                                        <p:cTn id="8"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normAutofit/>
          </a:bodyPr>
          <a:lstStyle/>
          <a:p>
            <a:pPr>
              <a:spcAft>
                <a:spcPts val="600"/>
              </a:spcAft>
            </a:pPr>
            <a:r>
              <a:rPr lang="en-US" dirty="0"/>
              <a:t>Projekt- Entwurf</a:t>
            </a:r>
          </a:p>
        </p:txBody>
      </p:sp>
      <p:sp>
        <p:nvSpPr>
          <p:cNvPr id="2" name="Title 1"/>
          <p:cNvSpPr>
            <a:spLocks noGrp="1"/>
          </p:cNvSpPr>
          <p:nvPr>
            <p:ph type="ctrTitle" idx="4294967295"/>
          </p:nvPr>
        </p:nvSpPr>
        <p:spPr>
          <a:xfrm>
            <a:off x="356688" y="700805"/>
            <a:ext cx="3851275" cy="2420937"/>
          </a:xfrm>
          <a:solidFill>
            <a:schemeClr val="accent4">
              <a:alpha val="52000"/>
            </a:schemeClr>
          </a:solidFill>
          <a:ln cmpd="sng">
            <a:noFill/>
            <a:prstDash val="solid"/>
            <a:extLst>
              <a:ext uri="{C807C97D-BFC1-408E-A445-0C87EB9F89A2}">
                <ask:lineSketchStyleProps xmlns:ask="http://schemas.microsoft.com/office/drawing/2018/sketchyshapes" sd="1219033472">
                  <a:custGeom>
                    <a:avLst/>
                    <a:gdLst>
                      <a:gd name="connsiteX0" fmla="*/ 0 w 3378099"/>
                      <a:gd name="connsiteY0" fmla="*/ 0 h 1541330"/>
                      <a:gd name="connsiteX1" fmla="*/ 495455 w 3378099"/>
                      <a:gd name="connsiteY1" fmla="*/ 0 h 1541330"/>
                      <a:gd name="connsiteX2" fmla="*/ 1092252 w 3378099"/>
                      <a:gd name="connsiteY2" fmla="*/ 0 h 1541330"/>
                      <a:gd name="connsiteX3" fmla="*/ 1621488 w 3378099"/>
                      <a:gd name="connsiteY3" fmla="*/ 0 h 1541330"/>
                      <a:gd name="connsiteX4" fmla="*/ 2116942 w 3378099"/>
                      <a:gd name="connsiteY4" fmla="*/ 0 h 1541330"/>
                      <a:gd name="connsiteX5" fmla="*/ 2713740 w 3378099"/>
                      <a:gd name="connsiteY5" fmla="*/ 0 h 1541330"/>
                      <a:gd name="connsiteX6" fmla="*/ 3378099 w 3378099"/>
                      <a:gd name="connsiteY6" fmla="*/ 0 h 1541330"/>
                      <a:gd name="connsiteX7" fmla="*/ 3378099 w 3378099"/>
                      <a:gd name="connsiteY7" fmla="*/ 513777 h 1541330"/>
                      <a:gd name="connsiteX8" fmla="*/ 3378099 w 3378099"/>
                      <a:gd name="connsiteY8" fmla="*/ 996727 h 1541330"/>
                      <a:gd name="connsiteX9" fmla="*/ 3378099 w 3378099"/>
                      <a:gd name="connsiteY9" fmla="*/ 1541330 h 1541330"/>
                      <a:gd name="connsiteX10" fmla="*/ 2882644 w 3378099"/>
                      <a:gd name="connsiteY10" fmla="*/ 1541330 h 1541330"/>
                      <a:gd name="connsiteX11" fmla="*/ 2420971 w 3378099"/>
                      <a:gd name="connsiteY11" fmla="*/ 1541330 h 1541330"/>
                      <a:gd name="connsiteX12" fmla="*/ 1824173 w 3378099"/>
                      <a:gd name="connsiteY12" fmla="*/ 1541330 h 1541330"/>
                      <a:gd name="connsiteX13" fmla="*/ 1328719 w 3378099"/>
                      <a:gd name="connsiteY13" fmla="*/ 1541330 h 1541330"/>
                      <a:gd name="connsiteX14" fmla="*/ 731921 w 3378099"/>
                      <a:gd name="connsiteY14" fmla="*/ 1541330 h 1541330"/>
                      <a:gd name="connsiteX15" fmla="*/ 0 w 3378099"/>
                      <a:gd name="connsiteY15" fmla="*/ 1541330 h 1541330"/>
                      <a:gd name="connsiteX16" fmla="*/ 0 w 3378099"/>
                      <a:gd name="connsiteY16" fmla="*/ 1042967 h 1541330"/>
                      <a:gd name="connsiteX17" fmla="*/ 0 w 3378099"/>
                      <a:gd name="connsiteY17" fmla="*/ 513777 h 1541330"/>
                      <a:gd name="connsiteX18" fmla="*/ 0 w 3378099"/>
                      <a:gd name="connsiteY18" fmla="*/ 0 h 154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8099" h="1541330" fill="none" extrusionOk="0">
                        <a:moveTo>
                          <a:pt x="0" y="0"/>
                        </a:moveTo>
                        <a:cubicBezTo>
                          <a:pt x="247122" y="-21548"/>
                          <a:pt x="393323" y="55121"/>
                          <a:pt x="495455" y="0"/>
                        </a:cubicBezTo>
                        <a:cubicBezTo>
                          <a:pt x="597587" y="-55121"/>
                          <a:pt x="890644" y="30368"/>
                          <a:pt x="1092252" y="0"/>
                        </a:cubicBezTo>
                        <a:cubicBezTo>
                          <a:pt x="1293860" y="-30368"/>
                          <a:pt x="1381967" y="56100"/>
                          <a:pt x="1621488" y="0"/>
                        </a:cubicBezTo>
                        <a:cubicBezTo>
                          <a:pt x="1861009" y="-56100"/>
                          <a:pt x="2015492" y="2721"/>
                          <a:pt x="2116942" y="0"/>
                        </a:cubicBezTo>
                        <a:cubicBezTo>
                          <a:pt x="2218392" y="-2721"/>
                          <a:pt x="2568313" y="55583"/>
                          <a:pt x="2713740" y="0"/>
                        </a:cubicBezTo>
                        <a:cubicBezTo>
                          <a:pt x="2859167" y="-55583"/>
                          <a:pt x="3153818" y="68218"/>
                          <a:pt x="3378099" y="0"/>
                        </a:cubicBezTo>
                        <a:cubicBezTo>
                          <a:pt x="3438251" y="241113"/>
                          <a:pt x="3370391" y="293761"/>
                          <a:pt x="3378099" y="513777"/>
                        </a:cubicBezTo>
                        <a:cubicBezTo>
                          <a:pt x="3385807" y="733793"/>
                          <a:pt x="3377450" y="835342"/>
                          <a:pt x="3378099" y="996727"/>
                        </a:cubicBezTo>
                        <a:cubicBezTo>
                          <a:pt x="3378748" y="1158112"/>
                          <a:pt x="3330109" y="1273466"/>
                          <a:pt x="3378099" y="1541330"/>
                        </a:cubicBezTo>
                        <a:cubicBezTo>
                          <a:pt x="3212340" y="1567736"/>
                          <a:pt x="3044615" y="1507926"/>
                          <a:pt x="2882644" y="1541330"/>
                        </a:cubicBezTo>
                        <a:cubicBezTo>
                          <a:pt x="2720674" y="1574734"/>
                          <a:pt x="2526537" y="1497336"/>
                          <a:pt x="2420971" y="1541330"/>
                        </a:cubicBezTo>
                        <a:cubicBezTo>
                          <a:pt x="2315405" y="1585324"/>
                          <a:pt x="1987913" y="1479564"/>
                          <a:pt x="1824173" y="1541330"/>
                        </a:cubicBezTo>
                        <a:cubicBezTo>
                          <a:pt x="1660433" y="1603096"/>
                          <a:pt x="1502145" y="1506206"/>
                          <a:pt x="1328719" y="1541330"/>
                        </a:cubicBezTo>
                        <a:cubicBezTo>
                          <a:pt x="1155293" y="1576454"/>
                          <a:pt x="889214" y="1509945"/>
                          <a:pt x="731921" y="1541330"/>
                        </a:cubicBezTo>
                        <a:cubicBezTo>
                          <a:pt x="574628" y="1572715"/>
                          <a:pt x="160688" y="1492111"/>
                          <a:pt x="0" y="1541330"/>
                        </a:cubicBezTo>
                        <a:cubicBezTo>
                          <a:pt x="-35365" y="1362133"/>
                          <a:pt x="15729" y="1231840"/>
                          <a:pt x="0" y="1042967"/>
                        </a:cubicBezTo>
                        <a:cubicBezTo>
                          <a:pt x="-15729" y="854094"/>
                          <a:pt x="32862" y="707951"/>
                          <a:pt x="0" y="513777"/>
                        </a:cubicBezTo>
                        <a:cubicBezTo>
                          <a:pt x="-32862" y="319603"/>
                          <a:pt x="21565" y="176016"/>
                          <a:pt x="0" y="0"/>
                        </a:cubicBezTo>
                        <a:close/>
                      </a:path>
                      <a:path w="3378099" h="1541330" stroke="0" extrusionOk="0">
                        <a:moveTo>
                          <a:pt x="0" y="0"/>
                        </a:moveTo>
                        <a:cubicBezTo>
                          <a:pt x="225688" y="-49061"/>
                          <a:pt x="408444" y="32134"/>
                          <a:pt x="529236" y="0"/>
                        </a:cubicBezTo>
                        <a:cubicBezTo>
                          <a:pt x="650028" y="-32134"/>
                          <a:pt x="821597" y="18183"/>
                          <a:pt x="990909" y="0"/>
                        </a:cubicBezTo>
                        <a:cubicBezTo>
                          <a:pt x="1160221" y="-18183"/>
                          <a:pt x="1409101" y="49201"/>
                          <a:pt x="1621488" y="0"/>
                        </a:cubicBezTo>
                        <a:cubicBezTo>
                          <a:pt x="1833875" y="-49201"/>
                          <a:pt x="1957204" y="20435"/>
                          <a:pt x="2150723" y="0"/>
                        </a:cubicBezTo>
                        <a:cubicBezTo>
                          <a:pt x="2344243" y="-20435"/>
                          <a:pt x="2572643" y="14799"/>
                          <a:pt x="2679959" y="0"/>
                        </a:cubicBezTo>
                        <a:cubicBezTo>
                          <a:pt x="2787275" y="-14799"/>
                          <a:pt x="3203616" y="58692"/>
                          <a:pt x="3378099" y="0"/>
                        </a:cubicBezTo>
                        <a:cubicBezTo>
                          <a:pt x="3419076" y="229303"/>
                          <a:pt x="3358808" y="273272"/>
                          <a:pt x="3378099" y="482950"/>
                        </a:cubicBezTo>
                        <a:cubicBezTo>
                          <a:pt x="3397390" y="692628"/>
                          <a:pt x="3327736" y="743369"/>
                          <a:pt x="3378099" y="996727"/>
                        </a:cubicBezTo>
                        <a:cubicBezTo>
                          <a:pt x="3428462" y="1250085"/>
                          <a:pt x="3364919" y="1385805"/>
                          <a:pt x="3378099" y="1541330"/>
                        </a:cubicBezTo>
                        <a:cubicBezTo>
                          <a:pt x="3263989" y="1552792"/>
                          <a:pt x="3002835" y="1538389"/>
                          <a:pt x="2882644" y="1541330"/>
                        </a:cubicBezTo>
                        <a:cubicBezTo>
                          <a:pt x="2762453" y="1544271"/>
                          <a:pt x="2558837" y="1474061"/>
                          <a:pt x="2319628" y="1541330"/>
                        </a:cubicBezTo>
                        <a:cubicBezTo>
                          <a:pt x="2080419" y="1608599"/>
                          <a:pt x="1931808" y="1486589"/>
                          <a:pt x="1790392" y="1541330"/>
                        </a:cubicBezTo>
                        <a:cubicBezTo>
                          <a:pt x="1648976" y="1596071"/>
                          <a:pt x="1453505" y="1521601"/>
                          <a:pt x="1159814" y="1541330"/>
                        </a:cubicBezTo>
                        <a:cubicBezTo>
                          <a:pt x="866123" y="1561059"/>
                          <a:pt x="693976" y="1535845"/>
                          <a:pt x="529236" y="1541330"/>
                        </a:cubicBezTo>
                        <a:cubicBezTo>
                          <a:pt x="364496" y="1546815"/>
                          <a:pt x="162344" y="1502633"/>
                          <a:pt x="0" y="1541330"/>
                        </a:cubicBezTo>
                        <a:cubicBezTo>
                          <a:pt x="-11940" y="1359776"/>
                          <a:pt x="5136" y="1180248"/>
                          <a:pt x="0" y="1027553"/>
                        </a:cubicBezTo>
                        <a:cubicBezTo>
                          <a:pt x="-5136" y="874858"/>
                          <a:pt x="25521" y="718617"/>
                          <a:pt x="0" y="529190"/>
                        </a:cubicBezTo>
                        <a:cubicBezTo>
                          <a:pt x="-25521" y="339763"/>
                          <a:pt x="51262" y="200659"/>
                          <a:pt x="0" y="0"/>
                        </a:cubicBezTo>
                        <a:close/>
                      </a:path>
                    </a:pathLst>
                  </a:custGeom>
                  <ask:type>
                    <ask:lineSketchNone/>
                  </ask:type>
                </ask:lineSketchStyleProps>
              </a:ext>
            </a:extLst>
          </a:ln>
        </p:spPr>
        <p:txBody>
          <a:bodyPr wrap="square" anchor="ctr">
            <a:normAutofit/>
          </a:bodyPr>
          <a:lstStyle/>
          <a:p>
            <a:pPr algn="ctr"/>
            <a:r>
              <a:rPr lang="en-US" sz="4400" cap="none" dirty="0">
                <a:latin typeface="Arial Rounded MT Bold" panose="020F0704030504030204" pitchFamily="34" charset="77"/>
                <a:cs typeface="Apple Chancery" panose="03020702040506060504" pitchFamily="66" charset="-79"/>
              </a:rPr>
              <a:t>Ein neues Denkmal</a:t>
            </a:r>
            <a:br>
              <a:rPr lang="en-US" sz="4400" cap="none" dirty="0">
                <a:latin typeface="Arial Rounded MT Bold" panose="020F0704030504030204" pitchFamily="34" charset="77"/>
                <a:cs typeface="Apple Chancery" panose="03020702040506060504" pitchFamily="66" charset="-79"/>
              </a:rPr>
            </a:br>
            <a:r>
              <a:rPr lang="en-US" sz="4400" cap="none" dirty="0">
                <a:latin typeface="Arial Rounded MT Bold" panose="020F0704030504030204" pitchFamily="34" charset="77"/>
                <a:cs typeface="Apple Chancery" panose="03020702040506060504" pitchFamily="66" charset="-79"/>
              </a:rPr>
              <a:t>für Cadenberge</a:t>
            </a:r>
          </a:p>
        </p:txBody>
      </p:sp>
      <p:sp>
        <p:nvSpPr>
          <p:cNvPr id="3" name="Content Placeholder 2"/>
          <p:cNvSpPr>
            <a:spLocks noGrp="1"/>
          </p:cNvSpPr>
          <p:nvPr>
            <p:ph type="subTitle" idx="4294967295"/>
          </p:nvPr>
        </p:nvSpPr>
        <p:spPr>
          <a:xfrm>
            <a:off x="650375" y="3382702"/>
            <a:ext cx="3263900" cy="2103783"/>
          </a:xfrm>
          <a:solidFill>
            <a:schemeClr val="accent2">
              <a:alpha val="29000"/>
            </a:schemeClr>
          </a:solidFill>
        </p:spPr>
        <p:txBody>
          <a:bodyPr anchor="t">
            <a:normAutofit lnSpcReduction="10000"/>
          </a:bodyPr>
          <a:lstStyle/>
          <a:p>
            <a:pPr algn="ctr"/>
            <a:endParaRPr lang="de-DE" sz="1600" dirty="0"/>
          </a:p>
          <a:p>
            <a:pPr algn="ctr"/>
            <a:r>
              <a:rPr lang="de-DE" sz="1600" dirty="0"/>
              <a:t>Eine Aktion der Bürgerinitiative Cadenberge Hilft</a:t>
            </a:r>
          </a:p>
          <a:p>
            <a:pPr algn="ctr"/>
            <a:r>
              <a:rPr lang="de-DE" sz="1600" dirty="0"/>
              <a:t>Zusammen mit der </a:t>
            </a:r>
          </a:p>
          <a:p>
            <a:pPr algn="ctr"/>
            <a:r>
              <a:rPr lang="de-DE" sz="1600" dirty="0"/>
              <a:t>ev. Kirchengemeinde </a:t>
            </a:r>
          </a:p>
          <a:p>
            <a:pPr algn="ctr"/>
            <a:r>
              <a:rPr lang="de-DE" sz="1600" dirty="0"/>
              <a:t>St. Nicolai, Cadenberge</a:t>
            </a:r>
            <a:endParaRPr sz="1600" dirty="0"/>
          </a:p>
        </p:txBody>
      </p:sp>
      <p:pic>
        <p:nvPicPr>
          <p:cNvPr id="4" name="Picture 3"/>
          <p:cNvPicPr>
            <a:picLocks noChangeAspect="1"/>
          </p:cNvPicPr>
          <p:nvPr/>
        </p:nvPicPr>
        <p:blipFill>
          <a:blip r:embed="rId3"/>
          <a:srcRect/>
          <a:stretch/>
        </p:blipFill>
        <p:spPr>
          <a:xfrm>
            <a:off x="5320848" y="949651"/>
            <a:ext cx="5628710" cy="3977533"/>
          </a:xfrm>
          <a:prstGeom prst="rect">
            <a:avLst/>
          </a:prstGeom>
        </p:spPr>
      </p:pic>
      <p:sp>
        <p:nvSpPr>
          <p:cNvPr id="9" name="Title 1">
            <a:extLst>
              <a:ext uri="{FF2B5EF4-FFF2-40B4-BE49-F238E27FC236}">
                <a16:creationId xmlns:a16="http://schemas.microsoft.com/office/drawing/2014/main" id="{F7840BA1-1554-A64F-AC94-2DA64291AE96}"/>
              </a:ext>
            </a:extLst>
          </p:cNvPr>
          <p:cNvSpPr txBox="1">
            <a:spLocks/>
          </p:cNvSpPr>
          <p:nvPr/>
        </p:nvSpPr>
        <p:spPr>
          <a:xfrm>
            <a:off x="174018" y="5658639"/>
            <a:ext cx="11840690" cy="914231"/>
          </a:xfrm>
          <a:prstGeom prst="rect">
            <a:avLst/>
          </a:prstGeom>
        </p:spPr>
        <p:txBody>
          <a:bodyPr vert="horz" lIns="91440" tIns="45720" rIns="91440" bIns="45720" rtlCol="0" anchor="ctr">
            <a:normAutofit fontScale="97500" lnSpcReduction="10000"/>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e-DE" sz="3600" cap="none" dirty="0">
                <a:solidFill>
                  <a:schemeClr val="tx1"/>
                </a:solidFill>
                <a:latin typeface="Helvetica Neue Light" panose="020B0702040204020203" pitchFamily="34" charset="0"/>
                <a:ea typeface="Helvetica Neue Light" panose="020B0702040204020203" pitchFamily="34" charset="0"/>
                <a:cs typeface="Helvetica Neue" panose="020B0502040204020203" pitchFamily="34" charset="0"/>
              </a:rPr>
              <a:t>Vielen Dank, dass wir unser Projekt hier vorstellen dürfen</a:t>
            </a:r>
          </a:p>
        </p:txBody>
      </p:sp>
      <p:sp>
        <p:nvSpPr>
          <p:cNvPr id="7" name="Textfeld 6">
            <a:extLst>
              <a:ext uri="{FF2B5EF4-FFF2-40B4-BE49-F238E27FC236}">
                <a16:creationId xmlns:a16="http://schemas.microsoft.com/office/drawing/2014/main" id="{2A387274-8958-EF4B-AD24-7AE37C9E39AE}"/>
              </a:ext>
            </a:extLst>
          </p:cNvPr>
          <p:cNvSpPr txBox="1"/>
          <p:nvPr/>
        </p:nvSpPr>
        <p:spPr>
          <a:xfrm>
            <a:off x="2910348" y="3736258"/>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14883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3" presetClass="entr" presetSubtype="10" fill="hold" grpId="0" nodeType="afterEffect">
                                  <p:stCondLst>
                                    <p:cond delay="500"/>
                                  </p:stCondLst>
                                  <p:childTnLst>
                                    <p:set>
                                      <p:cBhvr>
                                        <p:cTn id="15" dur="1" fill="hold">
                                          <p:stCondLst>
                                            <p:cond delay="0"/>
                                          </p:stCondLst>
                                        </p:cTn>
                                        <p:tgtEl>
                                          <p:spTgt spid="3">
                                            <p:bg/>
                                          </p:spTgt>
                                        </p:tgtEl>
                                        <p:attrNameLst>
                                          <p:attrName>style.visibility</p:attrName>
                                        </p:attrNameLst>
                                      </p:cBhvr>
                                      <p:to>
                                        <p:strVal val="visible"/>
                                      </p:to>
                                    </p:set>
                                    <p:animEffect transition="in" filter="blinds(horizontal)">
                                      <p:cBhvr>
                                        <p:cTn id="16" dur="500"/>
                                        <p:tgtEl>
                                          <p:spTgt spid="3">
                                            <p:bg/>
                                          </p:spTgt>
                                        </p:tgtEl>
                                      </p:cBhvr>
                                    </p:animEffect>
                                  </p:childTnLst>
                                </p:cTn>
                              </p:par>
                            </p:childTnLst>
                          </p:cTn>
                        </p:par>
                        <p:par>
                          <p:cTn id="17" fill="hold">
                            <p:stCondLst>
                              <p:cond delay="2000"/>
                            </p:stCondLst>
                            <p:childTnLst>
                              <p:par>
                                <p:cTn id="18" presetID="3" presetClass="entr" presetSubtype="10" fill="hold" grpId="0" nodeType="afterEffect">
                                  <p:stCondLst>
                                    <p:cond delay="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childTnLst>
                          </p:cTn>
                        </p:par>
                        <p:par>
                          <p:cTn id="21" fill="hold">
                            <p:stCondLst>
                              <p:cond delay="3000"/>
                            </p:stCondLst>
                            <p:childTnLst>
                              <p:par>
                                <p:cTn id="22" presetID="3" presetClass="entr" presetSubtype="10" fill="hold" grpId="0" nodeType="afterEffect">
                                  <p:stCondLst>
                                    <p:cond delay="5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childTnLst>
                          </p:cTn>
                        </p:par>
                        <p:par>
                          <p:cTn id="25" fill="hold">
                            <p:stCondLst>
                              <p:cond delay="4000"/>
                            </p:stCondLst>
                            <p:childTnLst>
                              <p:par>
                                <p:cTn id="26" presetID="3" presetClass="entr" presetSubtype="10" fill="hold" grpId="0" nodeType="afterEffect">
                                  <p:stCondLst>
                                    <p:cond delay="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linds(horizontal)">
                                      <p:cBhvr>
                                        <p:cTn id="28" dur="500"/>
                                        <p:tgtEl>
                                          <p:spTgt spid="3">
                                            <p:txEl>
                                              <p:pRg st="3" end="3"/>
                                            </p:txEl>
                                          </p:spTgt>
                                        </p:tgtEl>
                                      </p:cBhvr>
                                    </p:animEffect>
                                  </p:childTnLst>
                                </p:cTn>
                              </p:par>
                            </p:childTnLst>
                          </p:cTn>
                        </p:par>
                        <p:par>
                          <p:cTn id="29" fill="hold">
                            <p:stCondLst>
                              <p:cond delay="5000"/>
                            </p:stCondLst>
                            <p:childTnLst>
                              <p:par>
                                <p:cTn id="30" presetID="3" presetClass="entr" presetSubtype="10" fill="hold" grpId="0" nodeType="afterEffect">
                                  <p:stCondLst>
                                    <p:cond delay="50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par>
                          <p:cTn id="33" fill="hold">
                            <p:stCondLst>
                              <p:cond delay="6000"/>
                            </p:stCondLst>
                            <p:childTnLst>
                              <p:par>
                                <p:cTn id="34" presetID="2" presetClass="entr" presetSubtype="4" fill="hold" grpId="0" nodeType="afterEffect">
                                  <p:stCondLst>
                                    <p:cond delay="10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build="p"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2">
            <a:extLst>
              <a:ext uri="{FF2B5EF4-FFF2-40B4-BE49-F238E27FC236}">
                <a16:creationId xmlns:a16="http://schemas.microsoft.com/office/drawing/2014/main" id="{0654CC3A-01DE-DE46-A511-D4B86C31A078}"/>
              </a:ext>
            </a:extLst>
          </p:cNvPr>
          <p:cNvSpPr/>
          <p:nvPr/>
        </p:nvSpPr>
        <p:spPr>
          <a:xfrm>
            <a:off x="776089" y="589384"/>
            <a:ext cx="10462846" cy="1129348"/>
          </a:xfrm>
          <a:prstGeom prst="rect">
            <a:avLst/>
          </a:prstGeom>
          <a:ln w="38100">
            <a:solidFill>
              <a:schemeClr val="accent1"/>
            </a:solidFill>
          </a:ln>
        </p:spPr>
        <p:txBody>
          <a:bodyPr wrap="square">
            <a:spAutoFit/>
          </a:bodyPr>
          <a:lstStyle/>
          <a:p>
            <a:pPr algn="ctr">
              <a:lnSpc>
                <a:spcPct val="150000"/>
              </a:lnSpc>
            </a:pPr>
            <a:r>
              <a:rPr lang="en-US" sz="2400" dirty="0">
                <a:latin typeface="Helvetica Neue" panose="020B0702040204020203" pitchFamily="34" charset="0"/>
                <a:ea typeface="Helvetica Neue" panose="020B0702040204020203" pitchFamily="34" charset="0"/>
                <a:cs typeface="Helvetica Neue" panose="020B0502040204020203" pitchFamily="34" charset="0"/>
              </a:rPr>
              <a:t>2015 wurde in der Sporthalle der BBS Cadenberge eine </a:t>
            </a:r>
          </a:p>
          <a:p>
            <a:pPr algn="ctr">
              <a:lnSpc>
                <a:spcPct val="150000"/>
              </a:lnSpc>
            </a:pPr>
            <a:r>
              <a:rPr lang="en-US" sz="2400" dirty="0">
                <a:latin typeface="Helvetica Neue" panose="020B0702040204020203" pitchFamily="34" charset="0"/>
                <a:ea typeface="Helvetica Neue" panose="020B0702040204020203" pitchFamily="34" charset="0"/>
                <a:cs typeface="Helvetica Neue" panose="020B0502040204020203" pitchFamily="34" charset="0"/>
              </a:rPr>
              <a:t>Notunterkunft (NUK) für Flüchtlinge eingerichtet</a:t>
            </a:r>
          </a:p>
        </p:txBody>
      </p:sp>
      <p:sp>
        <p:nvSpPr>
          <p:cNvPr id="11" name="Content Placeholder 2">
            <a:extLst>
              <a:ext uri="{FF2B5EF4-FFF2-40B4-BE49-F238E27FC236}">
                <a16:creationId xmlns:a16="http://schemas.microsoft.com/office/drawing/2014/main" id="{53E71CB2-F008-2242-9779-5CC6C333F609}"/>
              </a:ext>
            </a:extLst>
          </p:cNvPr>
          <p:cNvSpPr txBox="1">
            <a:spLocks/>
          </p:cNvSpPr>
          <p:nvPr/>
        </p:nvSpPr>
        <p:spPr>
          <a:xfrm>
            <a:off x="834260" y="2453373"/>
            <a:ext cx="5028036" cy="4000000"/>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Mehrere hundert Schutzsuchende haben hier nach ihrer Flucht zunächst eine Bleibe gefunden. </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Sicherlich auch aufgrund der vielen unterstützenden Hilfen seitens vieler freiwilliger Helfer-Innen aus der Gemeinde und Umgebung entschieden sich die meisten Flüchtlinge, im Ort bzw. in der nahen Umgebung zu bleiben.</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Hierdurch entstanden oftmals auch sehr persönliche Beziehungen, bis hin zu Freundschaften.</a:t>
            </a:r>
          </a:p>
        </p:txBody>
      </p:sp>
      <p:sp>
        <p:nvSpPr>
          <p:cNvPr id="12" name="Content Placeholder 3">
            <a:extLst>
              <a:ext uri="{FF2B5EF4-FFF2-40B4-BE49-F238E27FC236}">
                <a16:creationId xmlns:a16="http://schemas.microsoft.com/office/drawing/2014/main" id="{372BC742-6CA0-B547-9AD3-62BAFFFC08AB}"/>
              </a:ext>
            </a:extLst>
          </p:cNvPr>
          <p:cNvSpPr/>
          <p:nvPr/>
        </p:nvSpPr>
        <p:spPr>
          <a:xfrm>
            <a:off x="6211660" y="2453373"/>
            <a:ext cx="5488727" cy="3928896"/>
          </a:xfrm>
          <a:prstGeom prst="rect">
            <a:avLst/>
          </a:prstGeom>
        </p:spPr>
        <p:txBody>
          <a:bodyPr wrap="square">
            <a:spAutoFit/>
          </a:bodyPr>
          <a:lstStyle/>
          <a:p>
            <a:pPr>
              <a:lnSpc>
                <a:spcPct val="150000"/>
              </a:lnSpc>
            </a:pPr>
            <a:r>
              <a:rPr lang="de-DE" sz="1400" b="1" dirty="0">
                <a:solidFill>
                  <a:schemeClr val="accent1"/>
                </a:solidFill>
                <a:latin typeface="Helvetica Neue" panose="020B0702040204020203" pitchFamily="34" charset="0"/>
                <a:ea typeface="Helvetica Neue" panose="020B0702040204020203" pitchFamily="34" charset="0"/>
              </a:rPr>
              <a:t>Diverse Angebote während des Aufenthaltes in der NUK,</a:t>
            </a:r>
          </a:p>
          <a:p>
            <a:pPr>
              <a:lnSpc>
                <a:spcPct val="150000"/>
              </a:lnSpc>
            </a:pPr>
            <a:r>
              <a:rPr lang="de-DE" sz="1400" b="1" dirty="0">
                <a:solidFill>
                  <a:schemeClr val="accent1"/>
                </a:solidFill>
                <a:latin typeface="Helvetica Neue" panose="020B0702040204020203" pitchFamily="34" charset="0"/>
                <a:ea typeface="Helvetica Neue" panose="020B0702040204020203" pitchFamily="34" charset="0"/>
              </a:rPr>
              <a:t>			ehrenamtlich angeboten</a:t>
            </a:r>
          </a:p>
          <a:p>
            <a:pPr>
              <a:lnSpc>
                <a:spcPct val="150000"/>
              </a:lnSpc>
            </a:pPr>
            <a:endParaRPr lang="de-DE" sz="1400" b="1" dirty="0">
              <a:solidFill>
                <a:schemeClr val="accent1"/>
              </a:solidFill>
              <a:latin typeface="Helvetica Neue" panose="020B0702040204020203" pitchFamily="34" charset="0"/>
              <a:ea typeface="Helvetica Neue" panose="020B0702040204020203" pitchFamily="34" charset="0"/>
            </a:endParaRP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rPr>
              <a:t>Deutschunterricht – Einführung in die deutsche Sprache</a:t>
            </a: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rPr>
              <a:t>Spiel- + Gesangsgruppen für die Kinder</a:t>
            </a: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cs typeface="Helvetica Neue Light" panose="020B0402040204020203" pitchFamily="34" charset="0"/>
              </a:rPr>
              <a:t>Spaziergänge und –fahrten in die nähere Umgebung</a:t>
            </a:r>
          </a:p>
          <a:p>
            <a:pPr marL="742950" lvl="1"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cs typeface="Helvetica Neue Light" panose="020B0402040204020203" pitchFamily="34" charset="0"/>
              </a:rPr>
              <a:t>Besuche im Schwimmbad, Wasserwerk, Heimatmuseum, Waldmuseum, …</a:t>
            </a: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cs typeface="Helvetica Neue Light" panose="020B0402040204020203" pitchFamily="34" charset="0"/>
              </a:rPr>
              <a:t>Kleiderkammer, die sehr viele Sachspenden von Bürgern erhielt</a:t>
            </a: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cs typeface="Helvetica Neue Light" panose="020B0402040204020203" pitchFamily="34" charset="0"/>
              </a:rPr>
              <a:t>InCaCa – Besuch des Internationalen Cafés Cadenberge</a:t>
            </a: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cs typeface="Helvetica Neue Light" panose="020B0402040204020203" pitchFamily="34" charset="0"/>
              </a:rPr>
              <a:t>Einrichtung einer wöchentlichen Nähstube mit Nähkursen</a:t>
            </a:r>
          </a:p>
          <a:p>
            <a:pPr marL="285750" indent="-285750">
              <a:lnSpc>
                <a:spcPct val="150000"/>
              </a:lnSpc>
              <a:buFont typeface="Arial" panose="020B0604020202020204" pitchFamily="34" charset="0"/>
              <a:buChar char="•"/>
            </a:pPr>
            <a:r>
              <a:rPr lang="de-DE" sz="1400" dirty="0">
                <a:latin typeface="Helvetica Neue" panose="020B0702040204020203" pitchFamily="34" charset="0"/>
                <a:ea typeface="Helvetica Neue" panose="020B0702040204020203" pitchFamily="34" charset="0"/>
                <a:cs typeface="Helvetica Neue Light" panose="020B0402040204020203" pitchFamily="34" charset="0"/>
              </a:rPr>
              <a:t>Und vieles mehr</a:t>
            </a:r>
          </a:p>
        </p:txBody>
      </p:sp>
      <p:cxnSp>
        <p:nvCxnSpPr>
          <p:cNvPr id="13" name="Gerade Verbindung 12">
            <a:extLst>
              <a:ext uri="{FF2B5EF4-FFF2-40B4-BE49-F238E27FC236}">
                <a16:creationId xmlns:a16="http://schemas.microsoft.com/office/drawing/2014/main" id="{4CCD0273-BC37-A045-86ED-EF6DDCBF2B21}"/>
              </a:ext>
            </a:extLst>
          </p:cNvPr>
          <p:cNvCxnSpPr/>
          <p:nvPr/>
        </p:nvCxnSpPr>
        <p:spPr>
          <a:xfrm>
            <a:off x="5860892" y="2527697"/>
            <a:ext cx="0" cy="37802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par>
                          <p:cTn id="16" fill="hold">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3E71CB2-F008-2242-9779-5CC6C333F609}"/>
              </a:ext>
            </a:extLst>
          </p:cNvPr>
          <p:cNvSpPr txBox="1">
            <a:spLocks/>
          </p:cNvSpPr>
          <p:nvPr/>
        </p:nvSpPr>
        <p:spPr>
          <a:xfrm>
            <a:off x="1495368" y="742559"/>
            <a:ext cx="9398773" cy="5776227"/>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Viele Gespräche wurden geführt, in denen uns natürlich sehr oft die teilweise schrecklichen Erlebnisse während der Flucht geschildert wurden.</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Gerade in 2019, also 3-4 Jahre nach der Ankunft hier in Deutschland /Cadenberge wurde immer wieder von der Flucht berichtet.</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Mehr und mehr entstand bei uns Paten der Eindruck, dass es einen besonderen Ort des Gedenkens vor Ort geben sollte.</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Unser „Patenkreis“ bestand anfangs aus mehr als 60 engagierten Bürgern. Viele konnten die mit der Flucht der „Neubürger“ oft traumatisierten Erlebnisse gut verstehen. Sie selbst waren oftmals als Kinder, oder zumindest ihre Eltern nach dem 2. Weltkrieg als Flüchtlinge hierher gekommen.</a:t>
            </a: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So kam die Idee auf,  ein Denkmal für alle auf der Flucht, besonders über die Meere gestorbenen Menschen zu errichten.</a:t>
            </a: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Die ev. Kirchengemeinde Cadenberge - der Kirchenvorstand  fasste den einstimmigen Beschluss, dieses neue Denkmal direkt neben den bestehenden Denkmälern zum 1. und 2. Weltkrieg neben der Kirche zu errichten.</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 </a:t>
            </a: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p:txBody>
      </p:sp>
    </p:spTree>
    <p:extLst>
      <p:ext uri="{BB962C8B-B14F-4D97-AF65-F5344CB8AC3E}">
        <p14:creationId xmlns:p14="http://schemas.microsoft.com/office/powerpoint/2010/main" val="18465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1000"/>
                                        <p:tgtEl>
                                          <p:spTgt spid="11">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blinds(horizontal)">
                                      <p:cBhvr>
                                        <p:cTn id="11" dur="1000"/>
                                        <p:tgtEl>
                                          <p:spTgt spid="11">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linds(horizontal)">
                                      <p:cBhvr>
                                        <p:cTn id="15" dur="1000"/>
                                        <p:tgtEl>
                                          <p:spTgt spid="11">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blinds(horizontal)">
                                      <p:cBhvr>
                                        <p:cTn id="19" dur="1000"/>
                                        <p:tgtEl>
                                          <p:spTgt spid="11">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blinds(horizontal)">
                                      <p:cBhvr>
                                        <p:cTn id="23" dur="1000"/>
                                        <p:tgtEl>
                                          <p:spTgt spid="11">
                                            <p:txEl>
                                              <p:pRg st="5" end="5"/>
                                            </p:txEl>
                                          </p:spTgt>
                                        </p:tgtEl>
                                      </p:cBhvr>
                                    </p:animEffect>
                                  </p:childTnLst>
                                </p:cTn>
                              </p:par>
                            </p:childTnLst>
                          </p:cTn>
                        </p:par>
                        <p:par>
                          <p:cTn id="24" fill="hold">
                            <p:stCondLst>
                              <p:cond delay="5000"/>
                            </p:stCondLst>
                            <p:childTnLst>
                              <p:par>
                                <p:cTn id="25" presetID="3" presetClass="entr" presetSubtype="10" fill="hold" grpId="0" nodeType="after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blinds(horizontal)">
                                      <p:cBhvr>
                                        <p:cTn id="27" dur="1000"/>
                                        <p:tgtEl>
                                          <p:spTgt spid="11">
                                            <p:txEl>
                                              <p:pRg st="7" end="7"/>
                                            </p:txEl>
                                          </p:spTgt>
                                        </p:tgtEl>
                                      </p:cBhvr>
                                    </p:animEffect>
                                  </p:childTnLst>
                                </p:cTn>
                              </p:par>
                            </p:childTnLst>
                          </p:cTn>
                        </p:par>
                        <p:par>
                          <p:cTn id="28" fill="hold">
                            <p:stCondLst>
                              <p:cond delay="6000"/>
                            </p:stCondLst>
                            <p:childTnLst>
                              <p:par>
                                <p:cTn id="29" presetID="3" presetClass="entr" presetSubtype="10" fill="hold" grpId="0" nodeType="after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blinds(horizontal)">
                                      <p:cBhvr>
                                        <p:cTn id="31" dur="10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D94261D-64A7-C04B-81BE-60981C2FAE2A}"/>
              </a:ext>
            </a:extLst>
          </p:cNvPr>
          <p:cNvSpPr txBox="1">
            <a:spLocks/>
          </p:cNvSpPr>
          <p:nvPr/>
        </p:nvSpPr>
        <p:spPr>
          <a:xfrm>
            <a:off x="9261987" y="742560"/>
            <a:ext cx="2705764" cy="3033028"/>
          </a:xfrm>
          <a:prstGeom prst="rect">
            <a:avLst/>
          </a:prstGeom>
          <a:ln w="57150">
            <a:noFill/>
          </a:ln>
        </p:spPr>
        <p:txBody>
          <a:bodyPr vert="horz" lIns="91440" tIns="45720" rIns="91440" bIns="45720" numCol="1" rtlCol="0" anchor="t">
            <a:normAutofit fontScale="92500"/>
          </a:bodyPr>
          <a:lstStyle/>
          <a:p>
            <a:pPr marL="0" indent="0" algn="ctr">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In dem Kunstpädagogen und bildendem Künstler Michael Bungard aus Oberndorf fanden wir schnell einen erfahrene, kreativen Partner. </a:t>
            </a:r>
          </a:p>
          <a:p>
            <a:pPr marL="0" indent="0" algn="ctr">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Erste Ideen wurden entwickelt, wieder verworfen, die jetzt geplante Form des Denkmals entstand.</a:t>
            </a:r>
          </a:p>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 </a:t>
            </a:r>
          </a:p>
        </p:txBody>
      </p:sp>
      <p:pic>
        <p:nvPicPr>
          <p:cNvPr id="4" name="Grafik 3" descr="Ein Bild, das Gras, draußen, Feld, Rasen enthält.&#10;&#10;Automatisch generierte Beschreibung">
            <a:extLst>
              <a:ext uri="{FF2B5EF4-FFF2-40B4-BE49-F238E27FC236}">
                <a16:creationId xmlns:a16="http://schemas.microsoft.com/office/drawing/2014/main" id="{85EA45EB-0494-8144-A669-BDA4C4AD4D85}"/>
              </a:ext>
            </a:extLst>
          </p:cNvPr>
          <p:cNvPicPr>
            <a:picLocks noChangeAspect="1"/>
          </p:cNvPicPr>
          <p:nvPr/>
        </p:nvPicPr>
        <p:blipFill>
          <a:blip r:embed="rId3"/>
          <a:stretch>
            <a:fillRect/>
          </a:stretch>
        </p:blipFill>
        <p:spPr>
          <a:xfrm>
            <a:off x="224249" y="283907"/>
            <a:ext cx="9037737" cy="6386524"/>
          </a:xfrm>
          <a:prstGeom prst="rect">
            <a:avLst/>
          </a:prstGeom>
        </p:spPr>
      </p:pic>
      <p:sp>
        <p:nvSpPr>
          <p:cNvPr id="5" name="Content Placeholder 2">
            <a:extLst>
              <a:ext uri="{FF2B5EF4-FFF2-40B4-BE49-F238E27FC236}">
                <a16:creationId xmlns:a16="http://schemas.microsoft.com/office/drawing/2014/main" id="{284CBEFC-9BF5-F540-9AB6-74D04416E7F0}"/>
              </a:ext>
            </a:extLst>
          </p:cNvPr>
          <p:cNvSpPr txBox="1">
            <a:spLocks/>
          </p:cNvSpPr>
          <p:nvPr/>
        </p:nvSpPr>
        <p:spPr>
          <a:xfrm>
            <a:off x="9261986" y="4234241"/>
            <a:ext cx="2831691" cy="694178"/>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r>
              <a:rPr lang="de-DE" sz="1400" dirty="0">
                <a:latin typeface="Helvetica Neue Light" panose="020B0402040204020203" pitchFamily="34" charset="0"/>
                <a:ea typeface="Helvetica Neue" panose="020B0502040204020203" pitchFamily="34" charset="0"/>
                <a:cs typeface="Helvetica Neue Light" panose="020B0402040204020203" pitchFamily="34" charset="0"/>
              </a:rPr>
              <a:t> </a:t>
            </a:r>
            <a:r>
              <a:rPr lang="de-DE" sz="1400" dirty="0">
                <a:solidFill>
                  <a:srgbClr val="00A300"/>
                </a:solidFill>
                <a:latin typeface="Helvetica Neue Light" panose="020B0402040204020203" pitchFamily="34" charset="0"/>
                <a:ea typeface="Helvetica Neue" panose="020B0502040204020203" pitchFamily="34" charset="0"/>
                <a:cs typeface="Helvetica Neue Light" panose="020B0402040204020203" pitchFamily="34" charset="0"/>
              </a:rPr>
              <a:t>So etwa wird es einmal aussehen.</a:t>
            </a:r>
          </a:p>
        </p:txBody>
      </p:sp>
    </p:spTree>
    <p:extLst>
      <p:ext uri="{BB962C8B-B14F-4D97-AF65-F5344CB8AC3E}">
        <p14:creationId xmlns:p14="http://schemas.microsoft.com/office/powerpoint/2010/main" val="2049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3" presetClass="entr" presetSubtype="1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par>
                          <p:cTn id="11" fill="hold">
                            <p:stCondLst>
                              <p:cond delay="1500"/>
                            </p:stCondLst>
                            <p:childTnLst>
                              <p:par>
                                <p:cTn id="12" presetID="6" presetClass="entr" presetSubtype="16" fill="hold" nodeType="afterEffect">
                                  <p:stCondLst>
                                    <p:cond delay="100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Gras, draußen, Gebäude, Feld enthält.&#10;&#10;Automatisch generierte Beschreibung">
            <a:extLst>
              <a:ext uri="{FF2B5EF4-FFF2-40B4-BE49-F238E27FC236}">
                <a16:creationId xmlns:a16="http://schemas.microsoft.com/office/drawing/2014/main" id="{2BA3467D-2C3F-8A4B-B185-BD195AC4497B}"/>
              </a:ext>
            </a:extLst>
          </p:cNvPr>
          <p:cNvPicPr>
            <a:picLocks noChangeAspect="1"/>
          </p:cNvPicPr>
          <p:nvPr/>
        </p:nvPicPr>
        <p:blipFill rotWithShape="1">
          <a:blip r:embed="rId2"/>
          <a:srcRect b="25000"/>
          <a:stretch/>
        </p:blipFill>
        <p:spPr>
          <a:xfrm>
            <a:off x="-201096" y="0"/>
            <a:ext cx="12191980" cy="6857990"/>
          </a:xfrm>
          <a:prstGeom prst="rect">
            <a:avLst/>
          </a:prstGeom>
        </p:spPr>
      </p:pic>
      <p:sp>
        <p:nvSpPr>
          <p:cNvPr id="4" name="Pfeil nach unten 3">
            <a:extLst>
              <a:ext uri="{FF2B5EF4-FFF2-40B4-BE49-F238E27FC236}">
                <a16:creationId xmlns:a16="http://schemas.microsoft.com/office/drawing/2014/main" id="{11F0E05C-B7F8-F742-A826-2E256B007B05}"/>
              </a:ext>
            </a:extLst>
          </p:cNvPr>
          <p:cNvSpPr/>
          <p:nvPr/>
        </p:nvSpPr>
        <p:spPr>
          <a:xfrm>
            <a:off x="7079530" y="2891671"/>
            <a:ext cx="182243" cy="1300899"/>
          </a:xfrm>
          <a:prstGeom prst="downArrow">
            <a:avLst/>
          </a:prstGeom>
          <a:solidFill>
            <a:srgbClr val="FF0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4"/>
              </a:solidFill>
            </a:endParaRPr>
          </a:p>
        </p:txBody>
      </p:sp>
      <p:pic>
        <p:nvPicPr>
          <p:cNvPr id="6" name="Grafik 5" descr="Ein Bild, das Foto, weiß, klein, jung enthält.&#10;&#10;Automatisch generierte Beschreibung">
            <a:extLst>
              <a:ext uri="{FF2B5EF4-FFF2-40B4-BE49-F238E27FC236}">
                <a16:creationId xmlns:a16="http://schemas.microsoft.com/office/drawing/2014/main" id="{04EC81A2-6EBF-1441-BFFB-D88DA1FA10B8}"/>
              </a:ext>
            </a:extLst>
          </p:cNvPr>
          <p:cNvPicPr>
            <a:picLocks noChangeAspect="1"/>
          </p:cNvPicPr>
          <p:nvPr/>
        </p:nvPicPr>
        <p:blipFill>
          <a:blip r:embed="rId3"/>
          <a:stretch>
            <a:fillRect/>
          </a:stretch>
        </p:blipFill>
        <p:spPr>
          <a:xfrm>
            <a:off x="5693790" y="4396033"/>
            <a:ext cx="402210" cy="402210"/>
          </a:xfrm>
          <a:prstGeom prst="rect">
            <a:avLst/>
          </a:prstGeom>
        </p:spPr>
      </p:pic>
      <p:cxnSp>
        <p:nvCxnSpPr>
          <p:cNvPr id="9" name="Gerade Verbindung 8">
            <a:extLst>
              <a:ext uri="{FF2B5EF4-FFF2-40B4-BE49-F238E27FC236}">
                <a16:creationId xmlns:a16="http://schemas.microsoft.com/office/drawing/2014/main" id="{A04A8E8F-045A-874C-A392-C72B1788FFCF}"/>
              </a:ext>
            </a:extLst>
          </p:cNvPr>
          <p:cNvCxnSpPr>
            <a:cxnSpLocks/>
            <a:endCxn id="6" idx="2"/>
          </p:cNvCxnSpPr>
          <p:nvPr/>
        </p:nvCxnSpPr>
        <p:spPr>
          <a:xfrm flipV="1">
            <a:off x="5894895" y="4798243"/>
            <a:ext cx="0" cy="501194"/>
          </a:xfrm>
          <a:prstGeom prst="line">
            <a:avLst/>
          </a:prstGeom>
          <a:ln w="603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E0F915B-6C99-724F-8099-D90171D530B1}"/>
              </a:ext>
            </a:extLst>
          </p:cNvPr>
          <p:cNvSpPr txBox="1"/>
          <p:nvPr/>
        </p:nvSpPr>
        <p:spPr>
          <a:xfrm>
            <a:off x="5630947" y="4478459"/>
            <a:ext cx="527895" cy="369332"/>
          </a:xfrm>
          <a:prstGeom prst="rect">
            <a:avLst/>
          </a:prstGeom>
          <a:noFill/>
        </p:spPr>
        <p:txBody>
          <a:bodyPr wrap="square" rtlCol="0">
            <a:spAutoFit/>
          </a:bodyPr>
          <a:lstStyle/>
          <a:p>
            <a:r>
              <a:rPr lang="de-DE" dirty="0">
                <a:highlight>
                  <a:srgbClr val="FFFF00"/>
                </a:highlight>
              </a:rPr>
              <a:t>Info</a:t>
            </a:r>
          </a:p>
        </p:txBody>
      </p:sp>
      <p:pic>
        <p:nvPicPr>
          <p:cNvPr id="16" name="Grafik 15" descr="Ein Bild, das Gras, draußen, Feld, Rasen enthält.&#10;&#10;Automatisch generierte Beschreibung">
            <a:extLst>
              <a:ext uri="{FF2B5EF4-FFF2-40B4-BE49-F238E27FC236}">
                <a16:creationId xmlns:a16="http://schemas.microsoft.com/office/drawing/2014/main" id="{569A6B21-AF6D-584E-B656-B74D84E198F6}"/>
              </a:ext>
            </a:extLst>
          </p:cNvPr>
          <p:cNvPicPr>
            <a:picLocks noChangeAspect="1"/>
          </p:cNvPicPr>
          <p:nvPr/>
        </p:nvPicPr>
        <p:blipFill rotWithShape="1">
          <a:blip r:embed="rId4">
            <a:alphaModFix amt="72000"/>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177000"/>
                    </a14:imgEffect>
                    <a14:imgEffect>
                      <a14:brightnessContrast bright="18000" contrast="-50000"/>
                    </a14:imgEffect>
                  </a14:imgLayer>
                </a14:imgProps>
              </a:ext>
            </a:extLst>
          </a:blip>
          <a:srcRect l="16151" t="43439" r="26487" b="19189"/>
          <a:stretch/>
        </p:blipFill>
        <p:spPr>
          <a:xfrm>
            <a:off x="6227968" y="4606425"/>
            <a:ext cx="1313469" cy="642193"/>
          </a:xfrm>
          <a:prstGeom prst="rect">
            <a:avLst/>
          </a:prstGeom>
          <a:scene3d>
            <a:camera prst="perspectiveAbove"/>
            <a:lightRig rig="threePt" dir="t">
              <a:rot lat="0" lon="0" rev="4200000"/>
            </a:lightRig>
          </a:scene3d>
          <a:sp3d z="-12700">
            <a:bevelB w="196850" prst="slope"/>
          </a:sp3d>
        </p:spPr>
      </p:pic>
    </p:spTree>
    <p:extLst>
      <p:ext uri="{BB962C8B-B14F-4D97-AF65-F5344CB8AC3E}">
        <p14:creationId xmlns:p14="http://schemas.microsoft.com/office/powerpoint/2010/main" val="2105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2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3000"/>
                            </p:stCondLst>
                            <p:childTnLst>
                              <p:par>
                                <p:cTn id="15" presetID="3"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2000"/>
                                        <p:tgtEl>
                                          <p:spTgt spid="16"/>
                                        </p:tgtEl>
                                      </p:cBhvr>
                                    </p:animEffect>
                                  </p:childTnLst>
                                </p:cTn>
                              </p:par>
                            </p:childTnLst>
                          </p:cTn>
                        </p:par>
                        <p:par>
                          <p:cTn id="18" fill="hold">
                            <p:stCondLst>
                              <p:cond delay="5000"/>
                            </p:stCondLst>
                            <p:childTnLst>
                              <p:par>
                                <p:cTn id="19" presetID="3"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1" presetClass="entr" presetSubtype="0" fill="hold" nodeType="withEffect">
                                  <p:stCondLst>
                                    <p:cond delay="5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5500"/>
                            </p:stCondLst>
                            <p:childTnLst>
                              <p:par>
                                <p:cTn id="25" presetID="3" presetClass="entr" presetSubtype="10" fill="hold" grpId="0" nodeType="after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6A98BE2-D16B-E24A-B48D-C43B1B365096}"/>
              </a:ext>
            </a:extLst>
          </p:cNvPr>
          <p:cNvSpPr txBox="1">
            <a:spLocks/>
          </p:cNvSpPr>
          <p:nvPr/>
        </p:nvSpPr>
        <p:spPr>
          <a:xfrm>
            <a:off x="1495368" y="742559"/>
            <a:ext cx="9808172" cy="5776227"/>
          </a:xfrm>
          <a:prstGeom prst="rect">
            <a:avLst/>
          </a:prstGeom>
          <a:ln w="57150">
            <a:noFill/>
          </a:ln>
        </p:spPr>
        <p:txBody>
          <a:bodyPr vert="horz" lIns="91440" tIns="45720" rIns="91440" bIns="45720" numCol="1" rtlCol="0" anchor="t">
            <a:normAutofit fontScale="70000" lnSpcReduction="20000"/>
          </a:bodyPr>
          <a:lstStyle/>
          <a:p>
            <a:pPr algn="ctr">
              <a:lnSpc>
                <a:spcPct val="150000"/>
              </a:lnSpc>
              <a:defRPr/>
            </a:pPr>
            <a:r>
              <a:rPr lang="de-DE" sz="21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Wir wollten von Anbeginn</a:t>
            </a: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r>
              <a:rPr lang="de-DE" dirty="0">
                <a:latin typeface="Helvetica Neue Light" panose="020B0402040204020203" pitchFamily="34" charset="0"/>
                <a:ea typeface="Helvetica Neue" panose="020B0502040204020203" pitchFamily="34" charset="0"/>
                <a:cs typeface="Helvetica Neue Light" panose="020B0402040204020203" pitchFamily="34" charset="0"/>
              </a:rPr>
              <a:t>Hier lebende Flüchtlinge und deren Kinder aktiv einbeziehen</a:t>
            </a:r>
          </a:p>
          <a:p>
            <a:pPr marL="285750" indent="-285750">
              <a:lnSpc>
                <a:spcPct val="150000"/>
              </a:lnSpc>
              <a:spcBef>
                <a:spcPts val="0"/>
              </a:spcBef>
              <a:buFont typeface="Arial" panose="020B0604020202020204" pitchFamily="34" charset="0"/>
              <a:buChar char="•"/>
            </a:pPr>
            <a:r>
              <a:rPr lang="de-DE" dirty="0">
                <a:latin typeface="Helvetica Neue Light" panose="020B0402040204020203" pitchFamily="34" charset="0"/>
                <a:ea typeface="Helvetica Neue" panose="020B0502040204020203" pitchFamily="34" charset="0"/>
                <a:cs typeface="Helvetica Neue Light" panose="020B0402040204020203" pitchFamily="34" charset="0"/>
              </a:rPr>
              <a:t>Ebenso interessierte Bürgerinnen und Bürger</a:t>
            </a:r>
          </a:p>
          <a:p>
            <a:pPr marL="285750" indent="-285750">
              <a:lnSpc>
                <a:spcPct val="150000"/>
              </a:lnSpc>
              <a:spcBef>
                <a:spcPts val="0"/>
              </a:spcBef>
              <a:buFont typeface="Arial" panose="020B0604020202020204" pitchFamily="34" charset="0"/>
              <a:buChar char="•"/>
            </a:pPr>
            <a:r>
              <a:rPr lang="de-DE" dirty="0">
                <a:latin typeface="Helvetica Neue Light" panose="020B0402040204020203" pitchFamily="34" charset="0"/>
                <a:ea typeface="Helvetica Neue" panose="020B0502040204020203" pitchFamily="34" charset="0"/>
                <a:cs typeface="Helvetica Neue Light" panose="020B0402040204020203" pitchFamily="34" charset="0"/>
              </a:rPr>
              <a:t>Die örtliche Schule Am Dobrock als Partner gewinnen und auch</a:t>
            </a:r>
          </a:p>
          <a:p>
            <a:pPr marL="285750" indent="-285750">
              <a:lnSpc>
                <a:spcPct val="150000"/>
              </a:lnSpc>
              <a:spcBef>
                <a:spcPts val="0"/>
              </a:spcBef>
              <a:buFont typeface="Arial" panose="020B0604020202020204" pitchFamily="34" charset="0"/>
              <a:buChar char="•"/>
            </a:pPr>
            <a:r>
              <a:rPr lang="de-DE" dirty="0">
                <a:latin typeface="Helvetica Neue Light" panose="020B0402040204020203" pitchFamily="34" charset="0"/>
                <a:ea typeface="Helvetica Neue" panose="020B0502040204020203" pitchFamily="34" charset="0"/>
                <a:cs typeface="Helvetica Neue Light" panose="020B0402040204020203" pitchFamily="34" charset="0"/>
              </a:rPr>
              <a:t>Unsere BBS aktiv beteiligen </a:t>
            </a: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algn="ctr">
              <a:lnSpc>
                <a:spcPct val="150000"/>
              </a:lnSpc>
              <a:spcBef>
                <a:spcPts val="0"/>
              </a:spcBef>
            </a:pPr>
            <a:r>
              <a:rPr lang="de-DE" sz="21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Wir mussten aber auch rechtzeitig sehen, ob eine Umsetzung überhaupt realisiert werden kann</a:t>
            </a:r>
          </a:p>
          <a:p>
            <a:pPr algn="ctr">
              <a:lnSpc>
                <a:spcPct val="150000"/>
              </a:lnSpc>
              <a:spcBef>
                <a:spcPts val="0"/>
              </a:spcBef>
            </a:pPr>
            <a:endParaRPr lang="de-DE" sz="16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Wir benötigen die Grabsteine (rechtzeitig besorgen)</a:t>
            </a: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Müssen in Erfahrung bringen, wie die Grabsteine (Granit)  gespalten werden können</a:t>
            </a: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Brauchen das Eichenholz für das Schiffsteil (frisch geschlagen, damit es von den Schülern besser bearbeitet werden kann)</a:t>
            </a: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Für günstige Transportmöglichkeiten sorgen (Teilweise sehr schwere Steine)</a:t>
            </a:r>
          </a:p>
          <a:p>
            <a:pPr marL="285750" indent="-285750">
              <a:lnSpc>
                <a:spcPct val="150000"/>
              </a:lnSpc>
              <a:spcBef>
                <a:spcPts val="0"/>
              </a:spcBef>
              <a:buFont typeface="Arial" panose="020B0604020202020204" pitchFamily="34" charset="0"/>
              <a:buChar char="•"/>
            </a:pPr>
            <a:r>
              <a:rPr lang="de-DE" sz="1600" dirty="0">
                <a:latin typeface="Helvetica Neue Light" panose="020B0402040204020203" pitchFamily="34" charset="0"/>
                <a:ea typeface="Helvetica Neue" panose="020B0502040204020203" pitchFamily="34" charset="0"/>
                <a:cs typeface="Helvetica Neue Light" panose="020B0402040204020203" pitchFamily="34" charset="0"/>
              </a:rPr>
              <a:t>…</a:t>
            </a: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algn="ctr">
              <a:lnSpc>
                <a:spcPct val="150000"/>
              </a:lnSpc>
            </a:pPr>
            <a:r>
              <a:rPr lang="de-DE" sz="21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Andererseits müssen wir beachten</a:t>
            </a:r>
          </a:p>
          <a:p>
            <a:pPr algn="ctr">
              <a:lnSpc>
                <a:spcPct val="150000"/>
              </a:lnSpc>
              <a:spcBef>
                <a:spcPts val="0"/>
              </a:spcBef>
            </a:pPr>
            <a:endParaRPr lang="de-DE" sz="16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Dass wir die finanziellen Mittel rechtzeitig akquirieren </a:t>
            </a: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Der Bevölkerung die Möglichkeit geben sich finanziell solidarisch zeigen zu können</a:t>
            </a: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Vorhandene kulturelle Fördermöglichkeiten nutzen</a:t>
            </a:r>
          </a:p>
          <a:p>
            <a:pPr marL="285750" indent="-285750">
              <a:lnSpc>
                <a:spcPct val="150000"/>
              </a:lnSpc>
              <a:spcBef>
                <a:spcPts val="0"/>
              </a:spcBef>
              <a:buFont typeface="Arial" panose="020B0604020202020204" pitchFamily="34" charset="0"/>
              <a:buChar char="•"/>
            </a:pPr>
            <a:r>
              <a:rPr lang="de-DE" sz="2000" dirty="0">
                <a:latin typeface="Helvetica Neue Light" panose="020B0402040204020203" pitchFamily="34" charset="0"/>
                <a:ea typeface="Helvetica Neue" panose="020B0502040204020203" pitchFamily="34" charset="0"/>
                <a:cs typeface="Helvetica Neue Light" panose="020B0402040204020203" pitchFamily="34" charset="0"/>
              </a:rPr>
              <a:t>Das Projekt aber noch nicht konkret begonnen werden darf, um die Sparkassenförderung und LEADER-Mittel erhalten zu können.</a:t>
            </a: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p:txBody>
      </p:sp>
    </p:spTree>
    <p:extLst>
      <p:ext uri="{BB962C8B-B14F-4D97-AF65-F5344CB8AC3E}">
        <p14:creationId xmlns:p14="http://schemas.microsoft.com/office/powerpoint/2010/main" val="37169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1000"/>
                                        <p:tgtEl>
                                          <p:spTgt spid="2">
                                            <p:txEl>
                                              <p:pRg st="2" end="2"/>
                                            </p:txEl>
                                          </p:spTgt>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blinds(horizontal)">
                                      <p:cBhvr>
                                        <p:cTn id="11" dur="1000"/>
                                        <p:tgtEl>
                                          <p:spTgt spid="2">
                                            <p:txEl>
                                              <p:pRg st="3" end="3"/>
                                            </p:txEl>
                                          </p:spTgt>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blinds(horizontal)">
                                      <p:cBhvr>
                                        <p:cTn id="15" dur="1000"/>
                                        <p:tgtEl>
                                          <p:spTgt spid="2">
                                            <p:txEl>
                                              <p:pRg st="4" end="4"/>
                                            </p:txEl>
                                          </p:spTgt>
                                        </p:tgtEl>
                                      </p:cBhvr>
                                    </p:animEffect>
                                  </p:childTnLst>
                                </p:cTn>
                              </p:par>
                            </p:childTnLst>
                          </p:cTn>
                        </p:par>
                        <p:par>
                          <p:cTn id="16" fill="hold">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linds(horizontal)">
                                      <p:cBhvr>
                                        <p:cTn id="19" dur="1000"/>
                                        <p:tgtEl>
                                          <p:spTgt spid="2">
                                            <p:txEl>
                                              <p:pRg st="5" end="5"/>
                                            </p:txEl>
                                          </p:spTgt>
                                        </p:tgtEl>
                                      </p:cBhvr>
                                    </p:animEffect>
                                  </p:childTnLst>
                                </p:cTn>
                              </p:par>
                            </p:childTnLst>
                          </p:cTn>
                        </p:par>
                        <p:par>
                          <p:cTn id="20" fill="hold">
                            <p:stCondLst>
                              <p:cond delay="4000"/>
                            </p:stCondLst>
                            <p:childTnLst>
                              <p:par>
                                <p:cTn id="21" presetID="3" presetClass="entr" presetSubtype="10" fill="hold" grpId="0" nodeType="after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blinds(horizontal)">
                                      <p:cBhvr>
                                        <p:cTn id="23" dur="1000"/>
                                        <p:tgtEl>
                                          <p:spTgt spid="2">
                                            <p:txEl>
                                              <p:pRg st="7" end="7"/>
                                            </p:txEl>
                                          </p:spTgt>
                                        </p:tgtEl>
                                      </p:cBhvr>
                                    </p:animEffect>
                                  </p:childTnLst>
                                </p:cTn>
                              </p:par>
                            </p:childTnLst>
                          </p:cTn>
                        </p:par>
                        <p:par>
                          <p:cTn id="24" fill="hold">
                            <p:stCondLst>
                              <p:cond delay="5000"/>
                            </p:stCondLst>
                            <p:childTnLst>
                              <p:par>
                                <p:cTn id="25" presetID="3" presetClass="entr" presetSubtype="10" fill="hold" grpId="0" nodeType="after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1000"/>
                                        <p:tgtEl>
                                          <p:spTgt spid="2">
                                            <p:txEl>
                                              <p:pRg st="9" end="9"/>
                                            </p:txEl>
                                          </p:spTgt>
                                        </p:tgtEl>
                                      </p:cBhvr>
                                    </p:animEffect>
                                  </p:childTnLst>
                                </p:cTn>
                              </p:par>
                            </p:childTnLst>
                          </p:cTn>
                        </p:par>
                        <p:par>
                          <p:cTn id="28" fill="hold">
                            <p:stCondLst>
                              <p:cond delay="6000"/>
                            </p:stCondLst>
                            <p:childTnLst>
                              <p:par>
                                <p:cTn id="29" presetID="3" presetClass="entr" presetSubtype="10" fill="hold" grpId="0" nodeType="after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blinds(horizontal)">
                                      <p:cBhvr>
                                        <p:cTn id="31" dur="1000"/>
                                        <p:tgtEl>
                                          <p:spTgt spid="2">
                                            <p:txEl>
                                              <p:pRg st="10" end="10"/>
                                            </p:txEl>
                                          </p:spTgt>
                                        </p:tgtEl>
                                      </p:cBhvr>
                                    </p:animEffect>
                                  </p:childTnLst>
                                </p:cTn>
                              </p:par>
                            </p:childTnLst>
                          </p:cTn>
                        </p:par>
                        <p:par>
                          <p:cTn id="32" fill="hold">
                            <p:stCondLst>
                              <p:cond delay="7000"/>
                            </p:stCondLst>
                            <p:childTnLst>
                              <p:par>
                                <p:cTn id="33" presetID="3" presetClass="entr" presetSubtype="10" fill="hold" grpId="0" nodeType="after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Effect transition="in" filter="blinds(horizontal)">
                                      <p:cBhvr>
                                        <p:cTn id="35" dur="1000"/>
                                        <p:tgtEl>
                                          <p:spTgt spid="2">
                                            <p:txEl>
                                              <p:pRg st="11" end="11"/>
                                            </p:txEl>
                                          </p:spTgt>
                                        </p:tgtEl>
                                      </p:cBhvr>
                                    </p:animEffect>
                                  </p:childTnLst>
                                </p:cTn>
                              </p:par>
                            </p:childTnLst>
                          </p:cTn>
                        </p:par>
                        <p:par>
                          <p:cTn id="36" fill="hold">
                            <p:stCondLst>
                              <p:cond delay="8000"/>
                            </p:stCondLst>
                            <p:childTnLst>
                              <p:par>
                                <p:cTn id="37" presetID="3" presetClass="entr" presetSubtype="10" fill="hold" grpId="0" nodeType="after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blinds(horizontal)">
                                      <p:cBhvr>
                                        <p:cTn id="39" dur="1000"/>
                                        <p:tgtEl>
                                          <p:spTgt spid="2">
                                            <p:txEl>
                                              <p:pRg st="12" end="12"/>
                                            </p:txEl>
                                          </p:spTgt>
                                        </p:tgtEl>
                                      </p:cBhvr>
                                    </p:animEffect>
                                  </p:childTnLst>
                                </p:cTn>
                              </p:par>
                            </p:childTnLst>
                          </p:cTn>
                        </p:par>
                        <p:par>
                          <p:cTn id="40" fill="hold">
                            <p:stCondLst>
                              <p:cond delay="9000"/>
                            </p:stCondLst>
                            <p:childTnLst>
                              <p:par>
                                <p:cTn id="41" presetID="3" presetClass="entr" presetSubtype="10" fill="hold" grpId="0" nodeType="after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animEffect transition="in" filter="blinds(horizontal)">
                                      <p:cBhvr>
                                        <p:cTn id="43" dur="1000"/>
                                        <p:tgtEl>
                                          <p:spTgt spid="2">
                                            <p:txEl>
                                              <p:pRg st="13" end="13"/>
                                            </p:txEl>
                                          </p:spTgt>
                                        </p:tgtEl>
                                      </p:cBhvr>
                                    </p:animEffect>
                                  </p:childTnLst>
                                </p:cTn>
                              </p:par>
                            </p:childTnLst>
                          </p:cTn>
                        </p:par>
                        <p:par>
                          <p:cTn id="44" fill="hold">
                            <p:stCondLst>
                              <p:cond delay="10000"/>
                            </p:stCondLst>
                            <p:childTnLst>
                              <p:par>
                                <p:cTn id="45" presetID="3" presetClass="entr" presetSubtype="10" fill="hold" grpId="0" nodeType="after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animEffect transition="in" filter="blinds(horizontal)">
                                      <p:cBhvr>
                                        <p:cTn id="47" dur="1000"/>
                                        <p:tgtEl>
                                          <p:spTgt spid="2">
                                            <p:txEl>
                                              <p:pRg st="15" end="15"/>
                                            </p:txEl>
                                          </p:spTgt>
                                        </p:tgtEl>
                                      </p:cBhvr>
                                    </p:animEffect>
                                  </p:childTnLst>
                                </p:cTn>
                              </p:par>
                            </p:childTnLst>
                          </p:cTn>
                        </p:par>
                        <p:par>
                          <p:cTn id="48" fill="hold">
                            <p:stCondLst>
                              <p:cond delay="11000"/>
                            </p:stCondLst>
                            <p:childTnLst>
                              <p:par>
                                <p:cTn id="49" presetID="3" presetClass="entr" presetSubtype="10" fill="hold" grpId="0" nodeType="afterEffect">
                                  <p:stCondLst>
                                    <p:cond delay="0"/>
                                  </p:stCondLst>
                                  <p:childTnLst>
                                    <p:set>
                                      <p:cBhvr>
                                        <p:cTn id="50" dur="1" fill="hold">
                                          <p:stCondLst>
                                            <p:cond delay="0"/>
                                          </p:stCondLst>
                                        </p:cTn>
                                        <p:tgtEl>
                                          <p:spTgt spid="2">
                                            <p:txEl>
                                              <p:pRg st="17" end="17"/>
                                            </p:txEl>
                                          </p:spTgt>
                                        </p:tgtEl>
                                        <p:attrNameLst>
                                          <p:attrName>style.visibility</p:attrName>
                                        </p:attrNameLst>
                                      </p:cBhvr>
                                      <p:to>
                                        <p:strVal val="visible"/>
                                      </p:to>
                                    </p:set>
                                    <p:animEffect transition="in" filter="blinds(horizontal)">
                                      <p:cBhvr>
                                        <p:cTn id="51" dur="1000"/>
                                        <p:tgtEl>
                                          <p:spTgt spid="2">
                                            <p:txEl>
                                              <p:pRg st="17" end="17"/>
                                            </p:txEl>
                                          </p:spTgt>
                                        </p:tgtEl>
                                      </p:cBhvr>
                                    </p:animEffect>
                                  </p:childTnLst>
                                </p:cTn>
                              </p:par>
                            </p:childTnLst>
                          </p:cTn>
                        </p:par>
                        <p:par>
                          <p:cTn id="52" fill="hold">
                            <p:stCondLst>
                              <p:cond delay="12000"/>
                            </p:stCondLst>
                            <p:childTnLst>
                              <p:par>
                                <p:cTn id="53" presetID="3" presetClass="entr" presetSubtype="10" fill="hold" grpId="0" nodeType="afterEffect">
                                  <p:stCondLst>
                                    <p:cond delay="0"/>
                                  </p:stCondLst>
                                  <p:childTnLst>
                                    <p:set>
                                      <p:cBhvr>
                                        <p:cTn id="54" dur="1" fill="hold">
                                          <p:stCondLst>
                                            <p:cond delay="0"/>
                                          </p:stCondLst>
                                        </p:cTn>
                                        <p:tgtEl>
                                          <p:spTgt spid="2">
                                            <p:txEl>
                                              <p:pRg st="18" end="18"/>
                                            </p:txEl>
                                          </p:spTgt>
                                        </p:tgtEl>
                                        <p:attrNameLst>
                                          <p:attrName>style.visibility</p:attrName>
                                        </p:attrNameLst>
                                      </p:cBhvr>
                                      <p:to>
                                        <p:strVal val="visible"/>
                                      </p:to>
                                    </p:set>
                                    <p:animEffect transition="in" filter="blinds(horizontal)">
                                      <p:cBhvr>
                                        <p:cTn id="55" dur="1000"/>
                                        <p:tgtEl>
                                          <p:spTgt spid="2">
                                            <p:txEl>
                                              <p:pRg st="18" end="18"/>
                                            </p:txEl>
                                          </p:spTgt>
                                        </p:tgtEl>
                                      </p:cBhvr>
                                    </p:animEffect>
                                  </p:childTnLst>
                                </p:cTn>
                              </p:par>
                            </p:childTnLst>
                          </p:cTn>
                        </p:par>
                        <p:par>
                          <p:cTn id="56" fill="hold">
                            <p:stCondLst>
                              <p:cond delay="13000"/>
                            </p:stCondLst>
                            <p:childTnLst>
                              <p:par>
                                <p:cTn id="57" presetID="3" presetClass="entr" presetSubtype="10" fill="hold" grpId="0" nodeType="afterEffect">
                                  <p:stCondLst>
                                    <p:cond delay="0"/>
                                  </p:stCondLst>
                                  <p:childTnLst>
                                    <p:set>
                                      <p:cBhvr>
                                        <p:cTn id="58" dur="1" fill="hold">
                                          <p:stCondLst>
                                            <p:cond delay="0"/>
                                          </p:stCondLst>
                                        </p:cTn>
                                        <p:tgtEl>
                                          <p:spTgt spid="2">
                                            <p:txEl>
                                              <p:pRg st="19" end="19"/>
                                            </p:txEl>
                                          </p:spTgt>
                                        </p:tgtEl>
                                        <p:attrNameLst>
                                          <p:attrName>style.visibility</p:attrName>
                                        </p:attrNameLst>
                                      </p:cBhvr>
                                      <p:to>
                                        <p:strVal val="visible"/>
                                      </p:to>
                                    </p:set>
                                    <p:animEffect transition="in" filter="blinds(horizontal)">
                                      <p:cBhvr>
                                        <p:cTn id="59" dur="1000"/>
                                        <p:tgtEl>
                                          <p:spTgt spid="2">
                                            <p:txEl>
                                              <p:pRg st="19" end="19"/>
                                            </p:txEl>
                                          </p:spTgt>
                                        </p:tgtEl>
                                      </p:cBhvr>
                                    </p:animEffect>
                                  </p:childTnLst>
                                </p:cTn>
                              </p:par>
                            </p:childTnLst>
                          </p:cTn>
                        </p:par>
                        <p:par>
                          <p:cTn id="60" fill="hold">
                            <p:stCondLst>
                              <p:cond delay="14000"/>
                            </p:stCondLst>
                            <p:childTnLst>
                              <p:par>
                                <p:cTn id="61" presetID="3" presetClass="entr" presetSubtype="10" fill="hold" grpId="0" nodeType="afterEffect">
                                  <p:stCondLst>
                                    <p:cond delay="0"/>
                                  </p:stCondLst>
                                  <p:childTnLst>
                                    <p:set>
                                      <p:cBhvr>
                                        <p:cTn id="62" dur="1" fill="hold">
                                          <p:stCondLst>
                                            <p:cond delay="0"/>
                                          </p:stCondLst>
                                        </p:cTn>
                                        <p:tgtEl>
                                          <p:spTgt spid="2">
                                            <p:txEl>
                                              <p:pRg st="20" end="20"/>
                                            </p:txEl>
                                          </p:spTgt>
                                        </p:tgtEl>
                                        <p:attrNameLst>
                                          <p:attrName>style.visibility</p:attrName>
                                        </p:attrNameLst>
                                      </p:cBhvr>
                                      <p:to>
                                        <p:strVal val="visible"/>
                                      </p:to>
                                    </p:set>
                                    <p:animEffect transition="in" filter="blinds(horizontal)">
                                      <p:cBhvr>
                                        <p:cTn id="63" dur="1000"/>
                                        <p:tgtEl>
                                          <p:spTgt spid="2">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6A98BE2-D16B-E24A-B48D-C43B1B365096}"/>
              </a:ext>
            </a:extLst>
          </p:cNvPr>
          <p:cNvSpPr txBox="1">
            <a:spLocks/>
          </p:cNvSpPr>
          <p:nvPr/>
        </p:nvSpPr>
        <p:spPr>
          <a:xfrm>
            <a:off x="1495368" y="742559"/>
            <a:ext cx="9954087" cy="5998709"/>
          </a:xfrm>
          <a:prstGeom prst="rect">
            <a:avLst/>
          </a:prstGeom>
          <a:ln w="57150">
            <a:noFill/>
          </a:ln>
        </p:spPr>
        <p:txBody>
          <a:bodyPr vert="horz" lIns="91440" tIns="45720" rIns="91440" bIns="45720" numCol="1" rtlCol="0" anchor="t">
            <a:normAutofit fontScale="55000" lnSpcReduction="20000"/>
          </a:bodyPr>
          <a:lstStyle/>
          <a:p>
            <a:pPr indent="0" algn="ctr">
              <a:lnSpc>
                <a:spcPct val="150000"/>
              </a:lnSpc>
              <a:buFont typeface="Arial" panose="020B0604020202020204" pitchFamily="34" charset="0"/>
              <a:buNone/>
            </a:pPr>
            <a:r>
              <a:rPr lang="de-DE" sz="3400" dirty="0">
                <a:solidFill>
                  <a:srgbClr val="0070C0"/>
                </a:solidFill>
                <a:latin typeface="Helvetica Neue Light" panose="020B0402040204020203" pitchFamily="34" charset="0"/>
                <a:ea typeface="Helvetica Neue" panose="020B0502040204020203" pitchFamily="34" charset="0"/>
                <a:cs typeface="Helvetica Neue Light" panose="020B0402040204020203" pitchFamily="34" charset="0"/>
              </a:rPr>
              <a:t>Zur Vorbereitung unseres Projektes haben wir bisher</a:t>
            </a: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4 Workshops mit Schüler*Innen der Schule Am Dobrock durchgeführt und  aus Eigenmitteln finanziert, damit die Schüler*Innen für die Erstellung des stilisierten Holzschiffes aus Eichenholz ertüchtigt werden konnten.</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Durch Schüler*Innen der Schule Am Dobrock im Rahmen des Schulunterrichtes den Anfangsbuchstaben des Wortes „Mensch“ in verschiedenen Sprachen herausfinden und zu Papier bringen lassen</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Mit den örtlich zuständigen Friedhofsverwaltern Kontakte bzgl. der Grabsteine aufgenommen </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Schon 15 Grabsteine für uns gesichert</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Verschiedenste Versuche der Spaltung der Grabsteine vorgenommen</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Ein „Versuchsfeld“ im Maß des geplanten Kunstwerkes auf einem Privatgrundstück in den geplanten Ausmaßen  aufgebaut, um die etwaige Anordnung der gebrochenen Grabsteinteile zu versuchen</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Kontakte zu infrage kommenden Steinmetzen aus der Umgebung, die die Gravuren auf den „Bruchsteinen“ vornehmen könnten aufgenommen.</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Wir sind seit einiger Zeit dabei, Schmieden als Partner zu gewinnen, die die beabsichtigte Umrandung des Denkmals mit einem breiten „Eisenband“ vornehmen könnten.</a:t>
            </a:r>
          </a:p>
          <a:p>
            <a:pPr marL="285750" indent="-285750">
              <a:lnSpc>
                <a:spcPct val="150000"/>
              </a:lnSpc>
              <a:spcBef>
                <a:spcPts val="0"/>
              </a:spcBef>
              <a:buFont typeface="Arial" panose="020B0604020202020204" pitchFamily="34" charset="0"/>
              <a:buChar char="•"/>
            </a:pPr>
            <a:r>
              <a:rPr lang="de-DE" sz="2900" dirty="0">
                <a:latin typeface="Helvetica Neue Light" panose="020B0402040204020203" pitchFamily="34" charset="0"/>
                <a:ea typeface="Helvetica Neue" panose="020B0502040204020203" pitchFamily="34" charset="0"/>
                <a:cs typeface="Helvetica Neue Light" panose="020B0402040204020203" pitchFamily="34" charset="0"/>
              </a:rPr>
              <a:t>Alle bisherigen, das Projekt vorbereitende Maßnahmen, haben wir aus Eigenmittel finanziert.</a:t>
            </a: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endParaRPr lang="de-DE"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285750" indent="-285750">
              <a:lnSpc>
                <a:spcPct val="150000"/>
              </a:lnSpc>
              <a:spcBef>
                <a:spcPts val="0"/>
              </a:spcBef>
              <a:buFont typeface="Arial" panose="020B0604020202020204" pitchFamily="34" charset="0"/>
              <a:buChar char="•"/>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a:p>
            <a:pPr marL="0" indent="0">
              <a:lnSpc>
                <a:spcPct val="150000"/>
              </a:lnSpc>
              <a:spcBef>
                <a:spcPts val="0"/>
              </a:spcBef>
              <a:buFont typeface="Arial" panose="020B0604020202020204" pitchFamily="34" charset="0"/>
              <a:buNone/>
            </a:pPr>
            <a:endParaRPr lang="de-DE" sz="1400" dirty="0">
              <a:latin typeface="Helvetica Neue Light" panose="020B0402040204020203" pitchFamily="34" charset="0"/>
              <a:ea typeface="Helvetica Neue" panose="020B0502040204020203" pitchFamily="34" charset="0"/>
              <a:cs typeface="Helvetica Neue Light" panose="020B0402040204020203" pitchFamily="34" charset="0"/>
            </a:endParaRPr>
          </a:p>
        </p:txBody>
      </p:sp>
    </p:spTree>
    <p:extLst>
      <p:ext uri="{BB962C8B-B14F-4D97-AF65-F5344CB8AC3E}">
        <p14:creationId xmlns:p14="http://schemas.microsoft.com/office/powerpoint/2010/main" val="126065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1000"/>
                                        <p:tgtEl>
                                          <p:spTgt spid="2">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linds(horizontal)">
                                      <p:cBhvr>
                                        <p:cTn id="11" dur="1000"/>
                                        <p:tgtEl>
                                          <p:spTgt spid="2">
                                            <p:txEl>
                                              <p:pRg st="2" end="2"/>
                                            </p:txEl>
                                          </p:spTgt>
                                        </p:tgtEl>
                                      </p:cBhvr>
                                    </p:animEffect>
                                  </p:childTnLst>
                                </p:cTn>
                              </p:par>
                            </p:childTnLst>
                          </p:cTn>
                        </p:par>
                        <p:par>
                          <p:cTn id="12" fill="hold">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linds(horizontal)">
                                      <p:cBhvr>
                                        <p:cTn id="15" dur="1000"/>
                                        <p:tgtEl>
                                          <p:spTgt spid="2">
                                            <p:txEl>
                                              <p:pRg st="3" end="3"/>
                                            </p:txEl>
                                          </p:spTgt>
                                        </p:tgtEl>
                                      </p:cBhvr>
                                    </p:animEffect>
                                  </p:childTnLst>
                                </p:cTn>
                              </p:par>
                            </p:childTnLst>
                          </p:cTn>
                        </p:par>
                        <p:par>
                          <p:cTn id="16" fill="hold">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linds(horizontal)">
                                      <p:cBhvr>
                                        <p:cTn id="19" dur="1000"/>
                                        <p:tgtEl>
                                          <p:spTgt spid="2">
                                            <p:txEl>
                                              <p:pRg st="4" end="4"/>
                                            </p:txEl>
                                          </p:spTgt>
                                        </p:tgtEl>
                                      </p:cBhvr>
                                    </p:animEffect>
                                  </p:childTnLst>
                                </p:cTn>
                              </p:par>
                            </p:childTnLst>
                          </p:cTn>
                        </p:par>
                        <p:par>
                          <p:cTn id="20" fill="hold">
                            <p:stCondLst>
                              <p:cond delay="4000"/>
                            </p:stCondLst>
                            <p:childTnLst>
                              <p:par>
                                <p:cTn id="21" presetID="3" presetClass="entr" presetSubtype="10" fill="hold" grpId="0"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linds(horizontal)">
                                      <p:cBhvr>
                                        <p:cTn id="23" dur="1000"/>
                                        <p:tgtEl>
                                          <p:spTgt spid="2">
                                            <p:txEl>
                                              <p:pRg st="5" end="5"/>
                                            </p:txEl>
                                          </p:spTgt>
                                        </p:tgtEl>
                                      </p:cBhvr>
                                    </p:animEffect>
                                  </p:childTnLst>
                                </p:cTn>
                              </p:par>
                            </p:childTnLst>
                          </p:cTn>
                        </p:par>
                        <p:par>
                          <p:cTn id="24" fill="hold">
                            <p:stCondLst>
                              <p:cond delay="5000"/>
                            </p:stCondLst>
                            <p:childTnLst>
                              <p:par>
                                <p:cTn id="25" presetID="3" presetClass="entr" presetSubtype="10" fill="hold" grpId="0" nodeType="after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linds(horizontal)">
                                      <p:cBhvr>
                                        <p:cTn id="27" dur="1000"/>
                                        <p:tgtEl>
                                          <p:spTgt spid="2">
                                            <p:txEl>
                                              <p:pRg st="6" end="6"/>
                                            </p:txEl>
                                          </p:spTgt>
                                        </p:tgtEl>
                                      </p:cBhvr>
                                    </p:animEffect>
                                  </p:childTnLst>
                                </p:cTn>
                              </p:par>
                            </p:childTnLst>
                          </p:cTn>
                        </p:par>
                        <p:par>
                          <p:cTn id="28" fill="hold">
                            <p:stCondLst>
                              <p:cond delay="6000"/>
                            </p:stCondLst>
                            <p:childTnLst>
                              <p:par>
                                <p:cTn id="29" presetID="3" presetClass="entr" presetSubtype="10" fill="hold" grpId="0" nodeType="after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blinds(horizontal)">
                                      <p:cBhvr>
                                        <p:cTn id="31" dur="1000"/>
                                        <p:tgtEl>
                                          <p:spTgt spid="2">
                                            <p:txEl>
                                              <p:pRg st="7" end="7"/>
                                            </p:txEl>
                                          </p:spTgt>
                                        </p:tgtEl>
                                      </p:cBhvr>
                                    </p:animEffect>
                                  </p:childTnLst>
                                </p:cTn>
                              </p:par>
                            </p:childTnLst>
                          </p:cTn>
                        </p:par>
                        <p:par>
                          <p:cTn id="32" fill="hold">
                            <p:stCondLst>
                              <p:cond delay="7000"/>
                            </p:stCondLst>
                            <p:childTnLst>
                              <p:par>
                                <p:cTn id="33" presetID="3" presetClass="entr" presetSubtype="10" fill="hold" grpId="0" nodeType="after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blinds(horizontal)">
                                      <p:cBhvr>
                                        <p:cTn id="35" dur="1000"/>
                                        <p:tgtEl>
                                          <p:spTgt spid="2">
                                            <p:txEl>
                                              <p:pRg st="8" end="8"/>
                                            </p:txEl>
                                          </p:spTgt>
                                        </p:tgtEl>
                                      </p:cBhvr>
                                    </p:animEffect>
                                  </p:childTnLst>
                                </p:cTn>
                              </p:par>
                            </p:childTnLst>
                          </p:cTn>
                        </p:par>
                        <p:par>
                          <p:cTn id="36" fill="hold">
                            <p:stCondLst>
                              <p:cond delay="8000"/>
                            </p:stCondLst>
                            <p:childTnLst>
                              <p:par>
                                <p:cTn id="37" presetID="3" presetClass="entr" presetSubtype="10" fill="hold" grpId="0" nodeType="after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blinds(horizontal)">
                                      <p:cBhvr>
                                        <p:cTn id="39" dur="1000"/>
                                        <p:tgtEl>
                                          <p:spTgt spid="2">
                                            <p:txEl>
                                              <p:pRg st="9" end="9"/>
                                            </p:txEl>
                                          </p:spTgt>
                                        </p:tgtEl>
                                      </p:cBhvr>
                                    </p:animEffect>
                                  </p:childTnLst>
                                </p:cTn>
                              </p:par>
                            </p:childTnLst>
                          </p:cTn>
                        </p:par>
                        <p:par>
                          <p:cTn id="40" fill="hold">
                            <p:stCondLst>
                              <p:cond delay="9000"/>
                            </p:stCondLst>
                            <p:childTnLst>
                              <p:par>
                                <p:cTn id="41" presetID="3" presetClass="entr" presetSubtype="10" fill="hold" grpId="0" nodeType="after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Effect transition="in" filter="blinds(horizontal)">
                                      <p:cBhvr>
                                        <p:cTn id="43"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Screenshot, Person, Foto, Kasten enthält.&#10;&#10;Automatisch generierte Beschreibung">
            <a:extLst>
              <a:ext uri="{FF2B5EF4-FFF2-40B4-BE49-F238E27FC236}">
                <a16:creationId xmlns:a16="http://schemas.microsoft.com/office/drawing/2014/main" id="{D9685AF8-3636-2648-9AD0-A188EB5A40F1}"/>
              </a:ext>
            </a:extLst>
          </p:cNvPr>
          <p:cNvPicPr>
            <a:picLocks noChangeAspect="1"/>
          </p:cNvPicPr>
          <p:nvPr/>
        </p:nvPicPr>
        <p:blipFill>
          <a:blip r:embed="rId2"/>
          <a:stretch>
            <a:fillRect/>
          </a:stretch>
        </p:blipFill>
        <p:spPr>
          <a:xfrm>
            <a:off x="1772478" y="0"/>
            <a:ext cx="8647043" cy="6858000"/>
          </a:xfrm>
          <a:prstGeom prst="rect">
            <a:avLst/>
          </a:prstGeom>
        </p:spPr>
      </p:pic>
      <p:sp>
        <p:nvSpPr>
          <p:cNvPr id="2" name="Rechteck 1">
            <a:extLst>
              <a:ext uri="{FF2B5EF4-FFF2-40B4-BE49-F238E27FC236}">
                <a16:creationId xmlns:a16="http://schemas.microsoft.com/office/drawing/2014/main" id="{205B447B-B545-D449-8EAF-E7767927759E}"/>
              </a:ext>
            </a:extLst>
          </p:cNvPr>
          <p:cNvSpPr/>
          <p:nvPr/>
        </p:nvSpPr>
        <p:spPr>
          <a:xfrm>
            <a:off x="546194" y="1913641"/>
            <a:ext cx="10835660" cy="923330"/>
          </a:xfrm>
          <a:prstGeom prst="rect">
            <a:avLst/>
          </a:prstGeom>
          <a:solidFill>
            <a:schemeClr val="bg1"/>
          </a:solidFill>
        </p:spPr>
        <p:txBody>
          <a:bodyPr wrap="none" lIns="91440" tIns="45720" rIns="91440" bIns="45720">
            <a:spAutoFit/>
          </a:bodyPr>
          <a:lstStyle/>
          <a:p>
            <a:pPr algn="ctr"/>
            <a:r>
              <a:rPr lang="de-DE" sz="5400" b="1" cap="none" spc="0" dirty="0">
                <a:ln w="10160">
                  <a:solidFill>
                    <a:schemeClr val="accent5"/>
                  </a:solidFill>
                  <a:prstDash val="solid"/>
                </a:ln>
                <a:solidFill>
                  <a:schemeClr val="accent5">
                    <a:lumMod val="60000"/>
                    <a:lumOff val="40000"/>
                  </a:schemeClr>
                </a:solidFill>
                <a:effectLst>
                  <a:outerShdw blurRad="38100" dist="22860" dir="5400000" algn="tl" rotWithShape="0">
                    <a:srgbClr val="000000">
                      <a:alpha val="30000"/>
                    </a:srgbClr>
                  </a:outerShdw>
                </a:effectLst>
              </a:rPr>
              <a:t>Hier einige Fotos von den Workshops</a:t>
            </a:r>
          </a:p>
        </p:txBody>
      </p:sp>
    </p:spTree>
    <p:extLst>
      <p:ext uri="{BB962C8B-B14F-4D97-AF65-F5344CB8AC3E}">
        <p14:creationId xmlns:p14="http://schemas.microsoft.com/office/powerpoint/2010/main" val="264517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ppt_x"/>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886</Words>
  <Application>Microsoft Macintosh PowerPoint</Application>
  <PresentationFormat>Breitbild</PresentationFormat>
  <Paragraphs>99</Paragraphs>
  <Slides>15</Slides>
  <Notes>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15</vt:i4>
      </vt:variant>
    </vt:vector>
  </HeadingPairs>
  <TitlesOfParts>
    <vt:vector size="24" baseType="lpstr">
      <vt:lpstr>Arial</vt:lpstr>
      <vt:lpstr>Arial Rounded MT Bold</vt:lpstr>
      <vt:lpstr>Calibri</vt:lpstr>
      <vt:lpstr>Helvetica Neue</vt:lpstr>
      <vt:lpstr>Helvetica Neue Light</vt:lpstr>
      <vt:lpstr>Tw Cen MT</vt:lpstr>
      <vt:lpstr>Tw Cen MT Condensed</vt:lpstr>
      <vt:lpstr>Wingdings 3</vt:lpstr>
      <vt:lpstr>Integral</vt:lpstr>
      <vt:lpstr>PowerPoint-Präsentation</vt:lpstr>
      <vt:lpstr>Ein neues Denkmal für Cadenberge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Vielen Dank, dass wir unser Projekt hier vorstellen dürfen</dc:title>
  <dc:creator>ulrich Beushausen</dc:creator>
  <cp:lastModifiedBy>ulrich Beushausen</cp:lastModifiedBy>
  <cp:revision>65</cp:revision>
  <cp:lastPrinted>2020-01-25T15:45:52Z</cp:lastPrinted>
  <dcterms:created xsi:type="dcterms:W3CDTF">2020-01-07T17:23:01Z</dcterms:created>
  <dcterms:modified xsi:type="dcterms:W3CDTF">2020-01-25T16:31:57Z</dcterms:modified>
</cp:coreProperties>
</file>